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handoutMasterIdLst>
    <p:handoutMasterId r:id="rId14"/>
  </p:handoutMasterIdLst>
  <p:sldIdLst>
    <p:sldId id="257" r:id="rId5"/>
    <p:sldId id="277" r:id="rId6"/>
    <p:sldId id="272" r:id="rId7"/>
    <p:sldId id="265" r:id="rId8"/>
    <p:sldId id="273" r:id="rId9"/>
    <p:sldId id="275" r:id="rId10"/>
    <p:sldId id="258" r:id="rId11"/>
    <p:sldId id="267" r:id="rId12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280" autoAdjust="0"/>
  </p:normalViewPr>
  <p:slideViewPr>
    <p:cSldViewPr>
      <p:cViewPr varScale="1">
        <p:scale>
          <a:sx n="61" d="100"/>
          <a:sy n="61" d="100"/>
        </p:scale>
        <p:origin x="108" y="366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3" d="100"/>
          <a:sy n="63" d="100"/>
        </p:scale>
        <p:origin x="1986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25"/>
        <c:axId val="387123576"/>
        <c:axId val="387124752"/>
      </c:barChart>
      <c:catAx>
        <c:axId val="387123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587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20" normalizeH="0" baseline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87124752"/>
        <c:crosses val="autoZero"/>
        <c:auto val="1"/>
        <c:lblAlgn val="ctr"/>
        <c:lblOffset val="100"/>
        <c:noMultiLvlLbl val="0"/>
      </c:catAx>
      <c:valAx>
        <c:axId val="38712475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spc="20" baseline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871235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587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 cap="none" spc="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>
            <a:alpha val="70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 baseline="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128" b="0" i="0" kern="1200" cap="none" spc="5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587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 spc="20" baseline="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5A207F-0F91-42F2-96D0-049C6003623B}" type="datetimeFigureOut">
              <a:rPr lang="en-US"/>
              <a:t>9/3/2018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567D4A-04CB-4EDF-8FB1-342A02FC8EC5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801253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CC13F5-F2B1-464B-BE8F-27ABFBD2FBDE}" type="datetimeFigureOut">
              <a:rPr lang="en-US"/>
              <a:t>9/3/2018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61351F-DBB1-4664-ADA9-83BC7CB8848D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42362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1351F-DBB1-4664-ADA9-83BC7CB8848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8831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3814" y="990600"/>
            <a:ext cx="8458200" cy="3200400"/>
          </a:xfrm>
        </p:spPr>
        <p:txBody>
          <a:bodyPr>
            <a:normAutofit/>
          </a:bodyPr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813" y="4267200"/>
            <a:ext cx="8458200" cy="1371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fld id="{3CD9712D-992A-4AB1-A5C2-575F75921AA2}" type="datetimeFigureOut">
              <a:rPr lang="en-US" smtClean="0"/>
              <a:pPr/>
              <a:t>9/3/2018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fld id="{81FEFA0A-2F20-4B60-98C6-5FFDA469AA1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538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39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fld id="{3CD9712D-992A-4AB1-A5C2-575F75921AA2}" type="datetimeFigureOut">
              <a:rPr lang="en-US" smtClean="0"/>
              <a:pPr/>
              <a:t>9/3/2018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fld id="{81FEFA0A-2F20-4B60-98C6-5FFDA469AA1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76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3" y="2057400"/>
            <a:ext cx="8458201" cy="2666999"/>
          </a:xfrm>
        </p:spPr>
        <p:txBody>
          <a:bodyPr anchor="b">
            <a:normAutofit/>
          </a:bodyPr>
          <a:lstStyle>
            <a:lvl1pPr algn="l">
              <a:defRPr sz="4800" b="0" i="0" cap="none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3813" y="4876800"/>
            <a:ext cx="8458201" cy="1143000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fld id="{3CD9712D-992A-4AB1-A5C2-575F75921AA2}" type="datetimeFigureOut">
              <a:rPr lang="en-US" smtClean="0"/>
              <a:pPr/>
              <a:t>9/3/2018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fld id="{81FEFA0A-2F20-4B60-98C6-5FFDA469AA1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8620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3812" y="1676400"/>
            <a:ext cx="4700016" cy="4495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600200">
              <a:defRPr sz="1600"/>
            </a:lvl6pPr>
            <a:lvl7pPr marL="1874520">
              <a:defRPr sz="1600"/>
            </a:lvl7pPr>
            <a:lvl8pPr marL="2148840">
              <a:defRPr sz="1600"/>
            </a:lvl8pPr>
            <a:lvl9pPr marL="2423160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035" y="1676401"/>
            <a:ext cx="4700016" cy="4495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600200">
              <a:defRPr sz="1600"/>
            </a:lvl6pPr>
            <a:lvl7pPr marL="1874520">
              <a:defRPr sz="1600"/>
            </a:lvl7pPr>
            <a:lvl8pPr marL="2148840">
              <a:defRPr sz="1600"/>
            </a:lvl8pPr>
            <a:lvl9pPr marL="2423160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fld id="{3CD9712D-992A-4AB1-A5C2-575F75921AA2}" type="datetimeFigureOut">
              <a:rPr lang="en-US" smtClean="0"/>
              <a:pPr/>
              <a:t>9/3/2018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fld id="{81FEFA0A-2F20-4B60-98C6-5FFDA469AA1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7462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3813" y="1676399"/>
            <a:ext cx="4701142" cy="762001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3813" y="2516457"/>
            <a:ext cx="4701142" cy="365574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600200">
              <a:defRPr sz="1600"/>
            </a:lvl6pPr>
            <a:lvl7pPr marL="1874520">
              <a:defRPr sz="1600"/>
            </a:lvl7pPr>
            <a:lvl8pPr marL="2148840">
              <a:defRPr sz="1600"/>
            </a:lvl8pPr>
            <a:lvl9pPr marL="2423160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1754" y="1676399"/>
            <a:ext cx="4703259" cy="762001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1754" y="2516457"/>
            <a:ext cx="4703259" cy="365574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600200">
              <a:defRPr sz="1600"/>
            </a:lvl6pPr>
            <a:lvl7pPr marL="1874520">
              <a:defRPr sz="1600"/>
            </a:lvl7pPr>
            <a:lvl8pPr marL="2148840">
              <a:defRPr sz="1600"/>
            </a:lvl8pPr>
            <a:lvl9pPr marL="2423160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fld id="{3CD9712D-992A-4AB1-A5C2-575F75921AA2}" type="datetimeFigureOut">
              <a:rPr lang="en-US" smtClean="0"/>
              <a:pPr/>
              <a:t>9/3/2018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fld id="{81FEFA0A-2F20-4B60-98C6-5FFDA469AA1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8552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fld id="{3CD9712D-992A-4AB1-A5C2-575F75921AA2}" type="datetimeFigureOut">
              <a:rPr lang="en-US" smtClean="0"/>
              <a:pPr/>
              <a:t>9/3/2018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fld id="{81FEFA0A-2F20-4B60-98C6-5FFDA469AA1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595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fld id="{3CD9712D-992A-4AB1-A5C2-575F75921AA2}" type="datetimeFigureOut">
              <a:rPr lang="en-US" smtClean="0"/>
              <a:pPr/>
              <a:t>9/3/2018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fld id="{81FEFA0A-2F20-4B60-98C6-5FFDA469AA1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399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0811" y="1676400"/>
            <a:ext cx="3810000" cy="2438400"/>
          </a:xfrm>
        </p:spPr>
        <p:txBody>
          <a:bodyPr anchor="b">
            <a:normAutofit/>
          </a:bodyPr>
          <a:lstStyle>
            <a:lvl1pPr algn="l">
              <a:defRPr sz="3200" b="0"/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3813" y="685800"/>
            <a:ext cx="6172200" cy="5486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70811" y="4191000"/>
            <a:ext cx="3810000" cy="15240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fld id="{3CD9712D-992A-4AB1-A5C2-575F75921AA2}" type="datetimeFigureOut">
              <a:rPr lang="en-US" smtClean="0"/>
              <a:pPr/>
              <a:t>9/3/2018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fld id="{81FEFA0A-2F20-4B60-98C6-5FFDA469AA1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8858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0812" y="1676400"/>
            <a:ext cx="3810000" cy="2438400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522412" y="0"/>
            <a:ext cx="5943601" cy="6858000"/>
          </a:xfrm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70812" y="4191000"/>
            <a:ext cx="3810000" cy="15240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39490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 marL="1600200">
              <a:defRPr/>
            </a:lvl6pPr>
            <a:lvl7pPr marL="1874520">
              <a:defRPr/>
            </a:lvl7pPr>
            <a:lvl8pPr marL="2148840">
              <a:defRPr/>
            </a:lvl8pPr>
            <a:lvl9pPr marL="2423160"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fld id="{3CD9712D-992A-4AB1-A5C2-575F75921AA2}" type="datetimeFigureOut">
              <a:rPr lang="en-US" smtClean="0"/>
              <a:pPr/>
              <a:t>9/3/2018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fld id="{81FEFA0A-2F20-4B60-98C6-5FFDA469AA1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575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52014" y="381000"/>
            <a:ext cx="1904998" cy="5791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3814" y="381000"/>
            <a:ext cx="8305800" cy="57912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fld id="{3CD9712D-992A-4AB1-A5C2-575F75921AA2}" type="datetimeFigureOut">
              <a:rPr lang="en-US" smtClean="0"/>
              <a:pPr/>
              <a:t>9/3/2018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fld id="{81FEFA0A-2F20-4B60-98C6-5FFDA469AA1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2264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36614" y="0"/>
            <a:ext cx="11352212" cy="6858000"/>
          </a:xfrm>
          <a:prstGeom prst="rect">
            <a:avLst/>
          </a:prstGeom>
          <a:gradFill>
            <a:gsLst>
              <a:gs pos="0">
                <a:schemeClr val="bg1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3813" y="381000"/>
            <a:ext cx="96012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3813" y="1676400"/>
            <a:ext cx="9601200" cy="4495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71781" y="6356351"/>
            <a:ext cx="2844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fld id="{3CD9712D-992A-4AB1-A5C2-575F75921AA2}" type="datetimeFigureOut">
              <a:rPr lang="en-US" smtClean="0"/>
              <a:pPr/>
              <a:t>9/3/2018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4515" y="6356351"/>
            <a:ext cx="38597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51225" y="6356351"/>
            <a:ext cx="2844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fld id="{81FEFA0A-2F20-4B60-98C6-5FFDA469AA1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721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3838" indent="-228600" algn="l" defTabSz="914400" rtl="0" eaLnBrk="1" latinLnBrk="0" hangingPunct="1">
        <a:lnSpc>
          <a:spcPct val="90000"/>
        </a:lnSpc>
        <a:spcBef>
          <a:spcPts val="16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77240" indent="-228600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51560" indent="-228600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defTabSz="914400" rtl="0" eaLnBrk="1" latinLnBrk="0" hangingPunct="1">
        <a:spcBef>
          <a:spcPts val="600"/>
        </a:spcBef>
        <a:buFont typeface="Euphemia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874520" indent="-228600" algn="l" defTabSz="914400" rtl="0" eaLnBrk="1" latinLnBrk="0" hangingPunct="1">
        <a:spcBef>
          <a:spcPts val="600"/>
        </a:spcBef>
        <a:buFont typeface="Euphemia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228600" algn="l" defTabSz="914400" rtl="0" eaLnBrk="1" latinLnBrk="0" hangingPunct="1">
        <a:spcBef>
          <a:spcPts val="600"/>
        </a:spcBef>
        <a:buFont typeface="Euphemia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23160" indent="-228600" algn="l" defTabSz="914400" rtl="0" eaLnBrk="1" latinLnBrk="0" hangingPunct="1">
        <a:spcBef>
          <a:spcPts val="600"/>
        </a:spcBef>
        <a:buFont typeface="Euphemia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5IlVfkY5q54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OxOCvNwbZTY" TargetMode="Externa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3813" y="2276872"/>
            <a:ext cx="8458200" cy="3200400"/>
          </a:xfrm>
        </p:spPr>
        <p:txBody>
          <a:bodyPr>
            <a:normAutofit/>
          </a:bodyPr>
          <a:lstStyle/>
          <a:p>
            <a:pPr algn="ctr"/>
            <a:r>
              <a:rPr lang="en-US" sz="3600" dirty="0">
                <a:latin typeface="SassoonPrimary" panose="020B0500000000000000" pitchFamily="34" charset="0"/>
              </a:rPr>
              <a:t/>
            </a:r>
            <a:br>
              <a:rPr lang="en-US" sz="3600" dirty="0">
                <a:latin typeface="SassoonPrimary" panose="020B0500000000000000" pitchFamily="34" charset="0"/>
              </a:rPr>
            </a:br>
            <a:r>
              <a:rPr lang="en-US" sz="3600" dirty="0" smtClean="0">
                <a:latin typeface="SassoonPrimary" panose="020B0500000000000000" pitchFamily="34" charset="0"/>
              </a:rPr>
              <a:t>As we gather: Watch </a:t>
            </a:r>
            <a:r>
              <a:rPr lang="en-US" sz="3600" dirty="0" smtClean="0">
                <a:latin typeface="SassoonPrimary" panose="020B0500000000000000" pitchFamily="34" charset="0"/>
                <a:hlinkClick r:id="rId2"/>
              </a:rPr>
              <a:t>https://www.youtube.com/watch?v=5IlVfkY5q54</a:t>
            </a:r>
            <a:r>
              <a:rPr lang="en-US" sz="3600" dirty="0">
                <a:latin typeface="SassoonPrimary" panose="020B0500000000000000" pitchFamily="34" charset="0"/>
              </a:rPr>
              <a:t/>
            </a:r>
            <a:br>
              <a:rPr lang="en-US" sz="3600" dirty="0">
                <a:latin typeface="SassoonPrimary" panose="020B0500000000000000" pitchFamily="34" charset="0"/>
              </a:rPr>
            </a:br>
            <a:r>
              <a:rPr lang="en-US" sz="3600" dirty="0" smtClean="0">
                <a:latin typeface="SassoonPrimary" panose="020B0500000000000000" pitchFamily="34" charset="0"/>
              </a:rPr>
              <a:t/>
            </a:r>
            <a:br>
              <a:rPr lang="en-US" sz="3600" dirty="0" smtClean="0">
                <a:latin typeface="SassoonPrimary" panose="020B0500000000000000" pitchFamily="34" charset="0"/>
              </a:rPr>
            </a:br>
            <a:endParaRPr lang="en-US" sz="3600" dirty="0">
              <a:latin typeface="SassoonPrimary" panose="020B0500000000000000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813" y="4791472"/>
            <a:ext cx="8458200" cy="1371600"/>
          </a:xfrm>
        </p:spPr>
        <p:txBody>
          <a:bodyPr/>
          <a:lstStyle/>
          <a:p>
            <a:r>
              <a:rPr lang="en-US" dirty="0" smtClean="0"/>
              <a:t>Play up to </a:t>
            </a:r>
            <a:r>
              <a:rPr lang="en-US" dirty="0" smtClean="0"/>
              <a:t>1:15 (skip adverts) </a:t>
            </a:r>
            <a:r>
              <a:rPr lang="en-US" dirty="0" smtClean="0"/>
              <a:t>as the children enter the sacred space and fade out.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817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7868" y="8400"/>
            <a:ext cx="9601200" cy="4495800"/>
          </a:xfrm>
        </p:spPr>
        <p:txBody>
          <a:bodyPr/>
          <a:lstStyle/>
          <a:p>
            <a:pPr marL="0" indent="0" algn="ctr">
              <a:buNone/>
            </a:pPr>
            <a:r>
              <a:rPr lang="en-US" sz="3200" dirty="0">
                <a:solidFill>
                  <a:srgbClr val="164B4F"/>
                </a:solidFill>
                <a:latin typeface="SassoonPrimary" panose="020B0500000000000000" pitchFamily="34" charset="0"/>
                <a:ea typeface="+mj-ea"/>
                <a:cs typeface="+mj-cs"/>
              </a:rPr>
              <a:t/>
            </a:r>
            <a:br>
              <a:rPr lang="en-US" sz="3200" dirty="0">
                <a:solidFill>
                  <a:srgbClr val="164B4F"/>
                </a:solidFill>
                <a:latin typeface="SassoonPrimary" panose="020B0500000000000000" pitchFamily="34" charset="0"/>
                <a:ea typeface="+mj-ea"/>
                <a:cs typeface="+mj-cs"/>
              </a:rPr>
            </a:br>
            <a:r>
              <a:rPr lang="en-US" sz="4300" dirty="0">
                <a:solidFill>
                  <a:srgbClr val="164B4F"/>
                </a:solidFill>
                <a:latin typeface="SassoonPrimary" panose="020B0500000000000000" pitchFamily="34" charset="0"/>
                <a:ea typeface="+mj-ea"/>
                <a:cs typeface="+mj-cs"/>
              </a:rPr>
              <a:t>Learned and Wise</a:t>
            </a:r>
            <a:r>
              <a:rPr lang="en-US" sz="3200" dirty="0">
                <a:solidFill>
                  <a:srgbClr val="164B4F"/>
                </a:solidFill>
                <a:latin typeface="SassoonPrimary" panose="020B0500000000000000" pitchFamily="34" charset="0"/>
                <a:ea typeface="+mj-ea"/>
                <a:cs typeface="+mj-cs"/>
              </a:rPr>
              <a:t> </a:t>
            </a:r>
            <a:endParaRPr lang="en-US" sz="3200" dirty="0" smtClean="0">
              <a:solidFill>
                <a:srgbClr val="164B4F"/>
              </a:solidFill>
              <a:latin typeface="SassoonPrimary" panose="020B0500000000000000" pitchFamily="34" charset="0"/>
              <a:ea typeface="+mj-ea"/>
              <a:cs typeface="+mj-cs"/>
            </a:endParaRPr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4634" y="1276602"/>
            <a:ext cx="6940178" cy="5437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032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SassoonPrimary" panose="020B0500000000000000" pitchFamily="34" charset="0"/>
              </a:rPr>
              <a:t/>
            </a:r>
            <a:br>
              <a:rPr lang="en-US" dirty="0" smtClean="0">
                <a:latin typeface="SassoonPrimary" panose="020B0500000000000000" pitchFamily="34" charset="0"/>
              </a:rPr>
            </a:br>
            <a:r>
              <a:rPr lang="en-US" dirty="0" smtClean="0">
                <a:latin typeface="SassoonPrimary" panose="020B0500000000000000" pitchFamily="34" charset="0"/>
              </a:rPr>
              <a:t>Let us say our Morning Offering.</a:t>
            </a:r>
            <a:br>
              <a:rPr lang="en-US" dirty="0" smtClean="0">
                <a:latin typeface="SassoonPrimary" panose="020B0500000000000000" pitchFamily="34" charset="0"/>
              </a:rPr>
            </a:br>
            <a:r>
              <a:rPr lang="en-US" dirty="0">
                <a:latin typeface="SassoonPrimary" panose="020B0500000000000000" pitchFamily="34" charset="0"/>
              </a:rPr>
              <a:t/>
            </a:r>
            <a:br>
              <a:rPr lang="en-US" dirty="0">
                <a:latin typeface="SassoonPrimary" panose="020B0500000000000000" pitchFamily="34" charset="0"/>
              </a:rPr>
            </a:br>
            <a:r>
              <a:rPr lang="en-US" dirty="0" smtClean="0">
                <a:latin typeface="SassoonPrimary" panose="020B0500000000000000" pitchFamily="34" charset="0"/>
              </a:rPr>
              <a:t>What </a:t>
            </a:r>
            <a:r>
              <a:rPr lang="en-US" dirty="0" smtClean="0">
                <a:latin typeface="SassoonPrimary" panose="020B0500000000000000" pitchFamily="34" charset="0"/>
              </a:rPr>
              <a:t>does it mean to be Learned and Wise?</a:t>
            </a:r>
            <a:endParaRPr lang="en-US" dirty="0">
              <a:latin typeface="SassoonPrimary" panose="020B0500000000000000" pitchFamily="34" charset="0"/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263656" y="2391863"/>
            <a:ext cx="9601200" cy="4495800"/>
          </a:xfrm>
        </p:spPr>
        <p:txBody>
          <a:bodyPr/>
          <a:lstStyle/>
          <a:p>
            <a:r>
              <a:rPr lang="en-US" sz="2800" dirty="0" smtClean="0">
                <a:latin typeface="SassoonPrimary" panose="020B0500000000000000" pitchFamily="34" charset="0"/>
              </a:rPr>
              <a:t>To put it simply, to be ‘learned’ (pronounced ‘learn-</a:t>
            </a:r>
            <a:r>
              <a:rPr lang="en-US" sz="2800" dirty="0" err="1" smtClean="0">
                <a:latin typeface="SassoonPrimary" panose="020B0500000000000000" pitchFamily="34" charset="0"/>
              </a:rPr>
              <a:t>ed</a:t>
            </a:r>
            <a:r>
              <a:rPr lang="en-US" sz="2800" dirty="0" smtClean="0">
                <a:latin typeface="SassoonPrimary" panose="020B0500000000000000" pitchFamily="34" charset="0"/>
              </a:rPr>
              <a:t>’) means to be educated and knowledgeable. </a:t>
            </a:r>
          </a:p>
          <a:p>
            <a:r>
              <a:rPr lang="en-US" sz="2800" dirty="0" smtClean="0">
                <a:latin typeface="SassoonPrimary" panose="020B0500000000000000" pitchFamily="34" charset="0"/>
              </a:rPr>
              <a:t>What do we learn at school? </a:t>
            </a:r>
          </a:p>
          <a:p>
            <a:r>
              <a:rPr lang="en-US" sz="2800" dirty="0" smtClean="0">
                <a:latin typeface="SassoonPrimary" panose="020B0500000000000000" pitchFamily="34" charset="0"/>
              </a:rPr>
              <a:t>Can you think of subjects or topics that we learn about?</a:t>
            </a:r>
          </a:p>
          <a:p>
            <a:r>
              <a:rPr lang="en-US" sz="2800" dirty="0" smtClean="0">
                <a:latin typeface="SassoonPrimary" panose="020B0500000000000000" pitchFamily="34" charset="0"/>
              </a:rPr>
              <a:t>What is your </a:t>
            </a:r>
            <a:r>
              <a:rPr lang="en-US" sz="2800" dirty="0" err="1" smtClean="0">
                <a:latin typeface="SassoonPrimary" panose="020B0500000000000000" pitchFamily="34" charset="0"/>
              </a:rPr>
              <a:t>favourite</a:t>
            </a:r>
            <a:r>
              <a:rPr lang="en-US" sz="2800" dirty="0" smtClean="0">
                <a:latin typeface="SassoonPrimary" panose="020B0500000000000000" pitchFamily="34" charset="0"/>
              </a:rPr>
              <a:t> subject at school?</a:t>
            </a:r>
          </a:p>
          <a:p>
            <a:r>
              <a:rPr lang="en-US" sz="2800" dirty="0" smtClean="0">
                <a:latin typeface="SassoonPrimary" panose="020B0500000000000000" pitchFamily="34" charset="0"/>
              </a:rPr>
              <a:t>How can you be a good learner?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0821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SassoonPrimary" panose="020B0500000000000000" pitchFamily="34" charset="0"/>
              </a:rPr>
              <a:t>Jesus Christ is at the </a:t>
            </a:r>
            <a:r>
              <a:rPr lang="en-US" dirty="0" err="1" smtClean="0">
                <a:latin typeface="SassoonPrimary" panose="020B0500000000000000" pitchFamily="34" charset="0"/>
              </a:rPr>
              <a:t>centre</a:t>
            </a:r>
            <a:r>
              <a:rPr lang="en-US" dirty="0" smtClean="0">
                <a:latin typeface="SassoonPrimary" panose="020B0500000000000000" pitchFamily="34" charset="0"/>
              </a:rPr>
              <a:t> of our school.</a:t>
            </a:r>
            <a:endParaRPr lang="en-US" dirty="0">
              <a:latin typeface="SassoonPrimary" panose="020B0500000000000000" pitchFamily="34" charset="0"/>
            </a:endParaRPr>
          </a:p>
        </p:txBody>
      </p:sp>
      <p:graphicFrame>
        <p:nvGraphicFramePr>
          <p:cNvPr id="6" name="Content Placeholder 5" descr="Clustered column chart showing the values of 3 series for 4 categories.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0975568"/>
              </p:ext>
            </p:extLst>
          </p:nvPr>
        </p:nvGraphicFramePr>
        <p:xfrm>
          <a:off x="1786747" y="1524000"/>
          <a:ext cx="9601200" cy="449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AutoShape 2" descr="Image result for christ at the cent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Image result for christ at the centr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8229" y="1916832"/>
            <a:ext cx="3312368" cy="357306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09836" y="2060848"/>
            <a:ext cx="3096344" cy="319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sz="2800" dirty="0" smtClean="0">
                <a:latin typeface="SassoonPrimary" panose="020B0500000000000000" pitchFamily="34" charset="0"/>
              </a:rPr>
              <a:t>We learn about the wonderful world we live in and the human beings, plants and animals which God created.</a:t>
            </a:r>
            <a:endParaRPr lang="en-GB" sz="2800" dirty="0">
              <a:latin typeface="SassoonPrimary" panose="020B0500000000000000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82644" y="2132856"/>
            <a:ext cx="324036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sz="2800" dirty="0" smtClean="0">
                <a:latin typeface="SassoonPrimary" panose="020B0500000000000000" pitchFamily="34" charset="0"/>
              </a:rPr>
              <a:t>We learn the language of other countries because we are all God’s people.</a:t>
            </a:r>
            <a:endParaRPr lang="en-GB" sz="2800" dirty="0">
              <a:latin typeface="SassoonPrimary" panose="020B0500000000000000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8329" y="5703247"/>
            <a:ext cx="10810229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sz="2800" dirty="0" smtClean="0">
                <a:latin typeface="SassoonPrimary" panose="020B0500000000000000" pitchFamily="34" charset="0"/>
              </a:rPr>
              <a:t>God wants us to learn and grow to become the best we can be.</a:t>
            </a:r>
            <a:endParaRPr lang="en-GB" sz="2800" dirty="0">
              <a:latin typeface="SassoonPrimary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5674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SassoonPrimary" panose="020B0500000000000000" pitchFamily="34" charset="0"/>
              </a:rPr>
              <a:t>Let us listen and watch God’s word, from which God wants us to learn.</a:t>
            </a:r>
            <a:endParaRPr lang="en-US" dirty="0">
              <a:latin typeface="SassoonPrimary" panose="020B0500000000000000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>
                <a:hlinkClick r:id="rId2"/>
              </a:rPr>
              <a:t>https://www.youtube.com/watch?v=OxOCvNwbZTY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sz="4000" dirty="0" smtClean="0">
                <a:latin typeface="SassoonPrimary" panose="020B0500000000000000" pitchFamily="34" charset="0"/>
              </a:rPr>
              <a:t>In this video we see that God’s word needs to be listened to properly.  We should learn from God’s word and live it out from our heart.</a:t>
            </a:r>
            <a:endParaRPr lang="en-GB" sz="4000" dirty="0">
              <a:latin typeface="SassoonPrimary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130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SassoonPrimary" panose="020B0500000000000000" pitchFamily="34" charset="0"/>
              </a:rPr>
              <a:t>Response to God’s word</a:t>
            </a:r>
            <a:endParaRPr lang="en-US" dirty="0">
              <a:latin typeface="SassoonPrimary" panose="020B0500000000000000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z="2800" dirty="0" smtClean="0">
                <a:latin typeface="SassoonPrimary" panose="020B0500000000000000" pitchFamily="34" charset="0"/>
              </a:rPr>
              <a:t>Let us close our eyes for a moment and think about how we can follow God’s word in our every day actions and in the way that we treat others.</a:t>
            </a:r>
          </a:p>
          <a:p>
            <a:endParaRPr lang="en-US" dirty="0"/>
          </a:p>
          <a:p>
            <a:r>
              <a:rPr lang="en-US" sz="2800" dirty="0" smtClean="0">
                <a:latin typeface="SassoonPrimary" panose="020B0500000000000000" pitchFamily="34" charset="0"/>
              </a:rPr>
              <a:t>How can we show that we have learned from the Word of God?</a:t>
            </a:r>
            <a:endParaRPr lang="en-US" sz="2800" dirty="0">
              <a:latin typeface="SassoonPrimary" panose="020B0500000000000000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sz="2800" dirty="0" smtClean="0">
                <a:latin typeface="SassoonPrimary" panose="020B0500000000000000" pitchFamily="34" charset="0"/>
              </a:rPr>
              <a:t>Where can we hear or read God’s word?</a:t>
            </a:r>
          </a:p>
          <a:p>
            <a:endParaRPr lang="en-GB" sz="2800" dirty="0">
              <a:latin typeface="SassoonPrimary" panose="020B0500000000000000" pitchFamily="34" charset="0"/>
            </a:endParaRPr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8492" y="5010152"/>
            <a:ext cx="3467100" cy="13144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5086" y="2599713"/>
            <a:ext cx="2143125" cy="21431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01996" y="2747350"/>
            <a:ext cx="246697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476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2" y="476673"/>
            <a:ext cx="8458201" cy="864096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SassoonPrimary" panose="020B0500000000000000" pitchFamily="34" charset="0"/>
              </a:rPr>
              <a:t>Let us pray for God’s help as we learn.</a:t>
            </a:r>
            <a:endParaRPr lang="en-US" dirty="0">
              <a:latin typeface="SassoonPrimary" panose="020B0500000000000000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3811" y="1700808"/>
            <a:ext cx="8458201" cy="4968552"/>
          </a:xfrm>
        </p:spPr>
        <p:txBody>
          <a:bodyPr>
            <a:normAutofit lnSpcReduction="10000"/>
          </a:bodyPr>
          <a:lstStyle/>
          <a:p>
            <a:r>
              <a:rPr lang="en-US" sz="2800" dirty="0" smtClean="0">
                <a:latin typeface="SassoonPrimary" panose="020B0500000000000000" pitchFamily="34" charset="0"/>
              </a:rPr>
              <a:t>Lord, as we go to our work each day</a:t>
            </a:r>
          </a:p>
          <a:p>
            <a:r>
              <a:rPr lang="en-US" sz="2800" dirty="0" smtClean="0">
                <a:latin typeface="SassoonPrimary" panose="020B0500000000000000" pitchFamily="34" charset="0"/>
              </a:rPr>
              <a:t>Help us to take pleasure therein</a:t>
            </a:r>
          </a:p>
          <a:p>
            <a:r>
              <a:rPr lang="en-US" sz="2800" dirty="0" smtClean="0">
                <a:latin typeface="SassoonPrimary" panose="020B0500000000000000" pitchFamily="34" charset="0"/>
              </a:rPr>
              <a:t>Show us clearly what our duty is,</a:t>
            </a:r>
          </a:p>
          <a:p>
            <a:r>
              <a:rPr lang="en-US" sz="2800" dirty="0" smtClean="0">
                <a:latin typeface="SassoonPrimary" panose="020B0500000000000000" pitchFamily="34" charset="0"/>
              </a:rPr>
              <a:t>Help us to be faithful in doing it</a:t>
            </a:r>
          </a:p>
          <a:p>
            <a:r>
              <a:rPr lang="en-US" sz="2800" dirty="0" smtClean="0">
                <a:latin typeface="SassoonPrimary" panose="020B0500000000000000" pitchFamily="34" charset="0"/>
              </a:rPr>
              <a:t>May all we do be well done, fit for thine eye to see.</a:t>
            </a:r>
          </a:p>
          <a:p>
            <a:r>
              <a:rPr lang="en-US" sz="2800" dirty="0" smtClean="0">
                <a:latin typeface="SassoonPrimary" panose="020B0500000000000000" pitchFamily="34" charset="0"/>
              </a:rPr>
              <a:t>Give us enthusiasm to attempt, patience to perform</a:t>
            </a:r>
          </a:p>
          <a:p>
            <a:r>
              <a:rPr lang="en-US" sz="2800" dirty="0" smtClean="0">
                <a:latin typeface="SassoonPrimary" panose="020B0500000000000000" pitchFamily="34" charset="0"/>
              </a:rPr>
              <a:t>When we cannot love our work</a:t>
            </a:r>
          </a:p>
          <a:p>
            <a:r>
              <a:rPr lang="en-US" sz="2800" dirty="0" smtClean="0">
                <a:latin typeface="SassoonPrimary" panose="020B0500000000000000" pitchFamily="34" charset="0"/>
              </a:rPr>
              <a:t>May we think of it as your task</a:t>
            </a:r>
          </a:p>
          <a:p>
            <a:r>
              <a:rPr lang="en-US" sz="2800" dirty="0" smtClean="0">
                <a:latin typeface="SassoonPrimary" panose="020B0500000000000000" pitchFamily="34" charset="0"/>
              </a:rPr>
              <a:t>And make what is unlovely beautiful through loving service</a:t>
            </a:r>
          </a:p>
          <a:p>
            <a:r>
              <a:rPr lang="en-US" sz="2800" dirty="0" smtClean="0">
                <a:latin typeface="SassoonPrimary" panose="020B0500000000000000" pitchFamily="34" charset="0"/>
              </a:rPr>
              <a:t>For thy name’s sake.</a:t>
            </a:r>
          </a:p>
          <a:p>
            <a:r>
              <a:rPr lang="en-US" sz="2800" dirty="0" smtClean="0">
                <a:latin typeface="SassoonPrimary" panose="020B0500000000000000" pitchFamily="34" charset="0"/>
              </a:rPr>
              <a:t>Amen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1768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812" y="5690"/>
            <a:ext cx="9601200" cy="1143000"/>
          </a:xfrm>
        </p:spPr>
        <p:txBody>
          <a:bodyPr/>
          <a:lstStyle/>
          <a:p>
            <a:r>
              <a:rPr lang="en-US" dirty="0" smtClean="0">
                <a:latin typeface="SassoonPrimary" panose="020B0500000000000000" pitchFamily="34" charset="0"/>
              </a:rPr>
              <a:t>Our Mission</a:t>
            </a:r>
            <a:endParaRPr lang="en-US" dirty="0">
              <a:latin typeface="SassoonPrimary" panose="020B0500000000000000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7511" y="1148690"/>
            <a:ext cx="10057182" cy="762001"/>
          </a:xfrm>
        </p:spPr>
        <p:txBody>
          <a:bodyPr/>
          <a:lstStyle/>
          <a:p>
            <a:pPr algn="ctr"/>
            <a:r>
              <a:rPr lang="en-US" sz="3600" dirty="0" smtClean="0">
                <a:latin typeface="SassoonPrimary" panose="020B0500000000000000" pitchFamily="34" charset="0"/>
              </a:rPr>
              <a:t>We will </a:t>
            </a:r>
            <a:r>
              <a:rPr lang="en-US" sz="3600" b="1" u="sng" dirty="0" smtClean="0">
                <a:latin typeface="SassoonPrimary" panose="020B0500000000000000" pitchFamily="34" charset="0"/>
              </a:rPr>
              <a:t>listen </a:t>
            </a:r>
            <a:r>
              <a:rPr lang="en-US" sz="3600" dirty="0" smtClean="0">
                <a:latin typeface="SassoonPrimary" panose="020B0500000000000000" pitchFamily="34" charset="0"/>
              </a:rPr>
              <a:t>and </a:t>
            </a:r>
            <a:r>
              <a:rPr lang="en-US" sz="3600" b="1" u="sng" dirty="0" smtClean="0">
                <a:latin typeface="SassoonPrimary" panose="020B0500000000000000" pitchFamily="34" charset="0"/>
              </a:rPr>
              <a:t>learn</a:t>
            </a:r>
            <a:r>
              <a:rPr lang="en-US" sz="3600" dirty="0" smtClean="0">
                <a:latin typeface="SassoonPrimary" panose="020B0500000000000000" pitchFamily="34" charset="0"/>
              </a:rPr>
              <a:t> from God’s word.</a:t>
            </a:r>
            <a:endParaRPr lang="en-US" sz="3600" dirty="0">
              <a:latin typeface="SassoonPrimary" panose="020B0500000000000000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53852" y="1910691"/>
            <a:ext cx="10057183" cy="365574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dirty="0" smtClean="0">
                <a:latin typeface="SassoonPrimary" panose="020B0500000000000000" pitchFamily="34" charset="0"/>
              </a:rPr>
              <a:t>We will live out God’s word in all that we say and do.</a:t>
            </a:r>
          </a:p>
          <a:p>
            <a:pPr marL="0" indent="0" algn="ctr">
              <a:buNone/>
            </a:pPr>
            <a:r>
              <a:rPr lang="en-US" sz="3600" dirty="0" smtClean="0">
                <a:latin typeface="SassoonPrimary" panose="020B0500000000000000" pitchFamily="34" charset="0"/>
              </a:rPr>
              <a:t>We will strive to do our best in the work we do.</a:t>
            </a:r>
          </a:p>
          <a:p>
            <a:pPr marL="0" indent="0" algn="ctr">
              <a:buNone/>
            </a:pPr>
            <a:endParaRPr lang="en-US" sz="3600" dirty="0">
              <a:latin typeface="SassoonPrimary" panose="020B0500000000000000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2284" y="4141862"/>
            <a:ext cx="2643772" cy="2643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682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erenity 16x9">
  <a:themeElements>
    <a:clrScheme name="Serenity_16x9">
      <a:dk1>
        <a:srgbClr val="164B4F"/>
      </a:dk1>
      <a:lt1>
        <a:sysClr val="window" lastClr="FFFFFF"/>
      </a:lt1>
      <a:dk2>
        <a:srgbClr val="000000"/>
      </a:dk2>
      <a:lt2>
        <a:srgbClr val="C5E5EC"/>
      </a:lt2>
      <a:accent1>
        <a:srgbClr val="1B91A1"/>
      </a:accent1>
      <a:accent2>
        <a:srgbClr val="46AC6F"/>
      </a:accent2>
      <a:accent3>
        <a:srgbClr val="37AFD5"/>
      </a:accent3>
      <a:accent4>
        <a:srgbClr val="6786A9"/>
      </a:accent4>
      <a:accent5>
        <a:srgbClr val="90A693"/>
      </a:accent5>
      <a:accent6>
        <a:srgbClr val="389066"/>
      </a:accent6>
      <a:hlink>
        <a:srgbClr val="27A99A"/>
      </a:hlink>
      <a:folHlink>
        <a:srgbClr val="94AE9D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4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0000"/>
          </a:lnSpc>
          <a:defRPr/>
        </a:defPPr>
      </a:lstStyle>
    </a:txDef>
  </a:objectDefaults>
  <a:extraClrSchemeLst/>
  <a:extLst>
    <a:ext uri="{05A4C25C-085E-4340-85A3-A5531E510DB2}">
      <thm15:themeFamily xmlns:thm15="http://schemas.microsoft.com/office/thememl/2012/main" name="TF02801109.potx" id="{B47C65E8-9F73-4C4F-A3C2-84725F71438E}" vid="{CFC30A9F-F7E5-41F4-B6B7-D2E5B79E3BFB}"/>
    </a:ext>
  </a:extLst>
</a:theme>
</file>

<file path=ppt/theme/theme2.xml><?xml version="1.0" encoding="utf-8"?>
<a:theme xmlns:a="http://schemas.openxmlformats.org/drawingml/2006/main" name="Office Theme">
  <a:themeElements>
    <a:clrScheme name="Serenity">
      <a:dk1>
        <a:srgbClr val="164B4F"/>
      </a:dk1>
      <a:lt1>
        <a:sysClr val="window" lastClr="FFFFFF"/>
      </a:lt1>
      <a:dk2>
        <a:srgbClr val="000000"/>
      </a:dk2>
      <a:lt2>
        <a:srgbClr val="C5E5EC"/>
      </a:lt2>
      <a:accent1>
        <a:srgbClr val="1B91A1"/>
      </a:accent1>
      <a:accent2>
        <a:srgbClr val="46AC6F"/>
      </a:accent2>
      <a:accent3>
        <a:srgbClr val="37AFD5"/>
      </a:accent3>
      <a:accent4>
        <a:srgbClr val="6786A9"/>
      </a:accent4>
      <a:accent5>
        <a:srgbClr val="90A693"/>
      </a:accent5>
      <a:accent6>
        <a:srgbClr val="389066"/>
      </a:accent6>
      <a:hlink>
        <a:srgbClr val="27A99A"/>
      </a:hlink>
      <a:folHlink>
        <a:srgbClr val="94AE9D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erenity">
      <a:dk1>
        <a:srgbClr val="164B4F"/>
      </a:dk1>
      <a:lt1>
        <a:sysClr val="window" lastClr="FFFFFF"/>
      </a:lt1>
      <a:dk2>
        <a:srgbClr val="000000"/>
      </a:dk2>
      <a:lt2>
        <a:srgbClr val="C5E5EC"/>
      </a:lt2>
      <a:accent1>
        <a:srgbClr val="1B91A1"/>
      </a:accent1>
      <a:accent2>
        <a:srgbClr val="46AC6F"/>
      </a:accent2>
      <a:accent3>
        <a:srgbClr val="37AFD5"/>
      </a:accent3>
      <a:accent4>
        <a:srgbClr val="6786A9"/>
      </a:accent4>
      <a:accent5>
        <a:srgbClr val="90A693"/>
      </a:accent5>
      <a:accent6>
        <a:srgbClr val="389066"/>
      </a:accent6>
      <a:hlink>
        <a:srgbClr val="27A99A"/>
      </a:hlink>
      <a:folHlink>
        <a:srgbClr val="94AE9D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irectSourceMarket xmlns="4873beb7-5857-4685-be1f-d57550cc96cc" xsi:nil="true"/>
    <ApprovalStatus xmlns="4873beb7-5857-4685-be1f-d57550cc96cc">InProgress</ApprovalStatus>
    <MarketSpecific xmlns="4873beb7-5857-4685-be1f-d57550cc96cc">false</MarketSpecific>
    <LocComments xmlns="4873beb7-5857-4685-be1f-d57550cc96cc" xsi:nil="true"/>
    <ThumbnailAssetId xmlns="4873beb7-5857-4685-be1f-d57550cc96cc" xsi:nil="true"/>
    <PrimaryImageGen xmlns="4873beb7-5857-4685-be1f-d57550cc96cc">false</PrimaryImageGen>
    <LegacyData xmlns="4873beb7-5857-4685-be1f-d57550cc96cc" xsi:nil="true"/>
    <LocRecommendedHandoff xmlns="4873beb7-5857-4685-be1f-d57550cc96cc" xsi:nil="true"/>
    <BusinessGroup xmlns="4873beb7-5857-4685-be1f-d57550cc96cc" xsi:nil="true"/>
    <BlockPublish xmlns="4873beb7-5857-4685-be1f-d57550cc96cc">false</BlockPublish>
    <TPFriendlyName xmlns="4873beb7-5857-4685-be1f-d57550cc96cc" xsi:nil="true"/>
    <NumericId xmlns="4873beb7-5857-4685-be1f-d57550cc96cc" xsi:nil="true"/>
    <APEditor xmlns="4873beb7-5857-4685-be1f-d57550cc96cc">
      <UserInfo>
        <DisplayName/>
        <AccountId xsi:nil="true"/>
        <AccountType/>
      </UserInfo>
    </APEditor>
    <SourceTitle xmlns="4873beb7-5857-4685-be1f-d57550cc96cc" xsi:nil="true"/>
    <OpenTemplate xmlns="4873beb7-5857-4685-be1f-d57550cc96cc">true</OpenTemplate>
    <UALocComments xmlns="4873beb7-5857-4685-be1f-d57550cc96cc" xsi:nil="true"/>
    <ParentAssetId xmlns="4873beb7-5857-4685-be1f-d57550cc96cc" xsi:nil="true"/>
    <IntlLangReviewDate xmlns="4873beb7-5857-4685-be1f-d57550cc96cc" xsi:nil="true"/>
    <FeatureTagsTaxHTField0 xmlns="4873beb7-5857-4685-be1f-d57550cc96cc">
      <Terms xmlns="http://schemas.microsoft.com/office/infopath/2007/PartnerControls"/>
    </FeatureTagsTaxHTField0>
    <PublishStatusLookup xmlns="4873beb7-5857-4685-be1f-d57550cc96cc">
      <Value>1360506</Value>
    </PublishStatusLookup>
    <Providers xmlns="4873beb7-5857-4685-be1f-d57550cc96cc" xsi:nil="true"/>
    <MachineTranslated xmlns="4873beb7-5857-4685-be1f-d57550cc96cc">false</MachineTranslated>
    <OriginalSourceMarket xmlns="4873beb7-5857-4685-be1f-d57550cc96cc" xsi:nil="true"/>
    <APDescription xmlns="4873beb7-5857-4685-be1f-d57550cc96cc" xsi:nil="true"/>
    <ClipArtFilename xmlns="4873beb7-5857-4685-be1f-d57550cc96cc" xsi:nil="true"/>
    <ContentItem xmlns="4873beb7-5857-4685-be1f-d57550cc96cc" xsi:nil="true"/>
    <TPInstallLocation xmlns="4873beb7-5857-4685-be1f-d57550cc96cc" xsi:nil="true"/>
    <PublishTargets xmlns="4873beb7-5857-4685-be1f-d57550cc96cc">OfficeOnlineVNext</PublishTargets>
    <TimesCloned xmlns="4873beb7-5857-4685-be1f-d57550cc96cc" xsi:nil="true"/>
    <AssetStart xmlns="4873beb7-5857-4685-be1f-d57550cc96cc">2011-12-12T13:37:00+00:00</AssetStart>
    <Provider xmlns="4873beb7-5857-4685-be1f-d57550cc96cc" xsi:nil="true"/>
    <AcquiredFrom xmlns="4873beb7-5857-4685-be1f-d57550cc96cc">Internal MS</AcquiredFrom>
    <FriendlyTitle xmlns="4873beb7-5857-4685-be1f-d57550cc96cc" xsi:nil="true"/>
    <LastHandOff xmlns="4873beb7-5857-4685-be1f-d57550cc96cc" xsi:nil="true"/>
    <TPClientViewer xmlns="4873beb7-5857-4685-be1f-d57550cc96cc" xsi:nil="true"/>
    <UACurrentWords xmlns="4873beb7-5857-4685-be1f-d57550cc96cc" xsi:nil="true"/>
    <ArtSampleDocs xmlns="4873beb7-5857-4685-be1f-d57550cc96cc" xsi:nil="true"/>
    <UALocRecommendation xmlns="4873beb7-5857-4685-be1f-d57550cc96cc">Localize</UALocRecommendation>
    <Manager xmlns="4873beb7-5857-4685-be1f-d57550cc96cc" xsi:nil="true"/>
    <ShowIn xmlns="4873beb7-5857-4685-be1f-d57550cc96cc">Show everywhere</ShowIn>
    <UANotes xmlns="4873beb7-5857-4685-be1f-d57550cc96cc" xsi:nil="true"/>
    <TemplateStatus xmlns="4873beb7-5857-4685-be1f-d57550cc96cc">Complete</TemplateStatus>
    <InternalTagsTaxHTField0 xmlns="4873beb7-5857-4685-be1f-d57550cc96cc">
      <Terms xmlns="http://schemas.microsoft.com/office/infopath/2007/PartnerControls"/>
    </InternalTagsTaxHTField0>
    <CSXHash xmlns="4873beb7-5857-4685-be1f-d57550cc96cc" xsi:nil="true"/>
    <Downloads xmlns="4873beb7-5857-4685-be1f-d57550cc96cc">0</Downloads>
    <VoteCount xmlns="4873beb7-5857-4685-be1f-d57550cc96cc" xsi:nil="true"/>
    <OOCacheId xmlns="4873beb7-5857-4685-be1f-d57550cc96cc" xsi:nil="true"/>
    <IsDeleted xmlns="4873beb7-5857-4685-be1f-d57550cc96cc">false</IsDeleted>
    <AssetExpire xmlns="4873beb7-5857-4685-be1f-d57550cc96cc">2035-01-01T08:00:00+00:00</AssetExpire>
    <DSATActionTaken xmlns="4873beb7-5857-4685-be1f-d57550cc96cc" xsi:nil="true"/>
    <CSXSubmissionMarket xmlns="4873beb7-5857-4685-be1f-d57550cc96cc" xsi:nil="true"/>
    <TPExecutable xmlns="4873beb7-5857-4685-be1f-d57550cc96cc" xsi:nil="true"/>
    <SubmitterId xmlns="4873beb7-5857-4685-be1f-d57550cc96cc" xsi:nil="true"/>
    <EditorialTags xmlns="4873beb7-5857-4685-be1f-d57550cc96cc" xsi:nil="true"/>
    <ApprovalLog xmlns="4873beb7-5857-4685-be1f-d57550cc96cc" xsi:nil="true"/>
    <AssetType xmlns="4873beb7-5857-4685-be1f-d57550cc96cc">TP</AssetType>
    <BugNumber xmlns="4873beb7-5857-4685-be1f-d57550cc96cc" xsi:nil="true"/>
    <CSXSubmissionDate xmlns="4873beb7-5857-4685-be1f-d57550cc96cc" xsi:nil="true"/>
    <CSXUpdate xmlns="4873beb7-5857-4685-be1f-d57550cc96cc">false</CSXUpdate>
    <Milestone xmlns="4873beb7-5857-4685-be1f-d57550cc96cc" xsi:nil="true"/>
    <RecommendationsModifier xmlns="4873beb7-5857-4685-be1f-d57550cc96cc" xsi:nil="true"/>
    <OriginAsset xmlns="4873beb7-5857-4685-be1f-d57550cc96cc" xsi:nil="true"/>
    <TPComponent xmlns="4873beb7-5857-4685-be1f-d57550cc96cc" xsi:nil="true"/>
    <AssetId xmlns="4873beb7-5857-4685-be1f-d57550cc96cc">TP102801108</AssetId>
    <IntlLocPriority xmlns="4873beb7-5857-4685-be1f-d57550cc96cc" xsi:nil="true"/>
    <PolicheckWords xmlns="4873beb7-5857-4685-be1f-d57550cc96cc" xsi:nil="true"/>
    <TPLaunchHelpLink xmlns="4873beb7-5857-4685-be1f-d57550cc96cc" xsi:nil="true"/>
    <TPApplication xmlns="4873beb7-5857-4685-be1f-d57550cc96cc" xsi:nil="true"/>
    <CrawlForDependencies xmlns="4873beb7-5857-4685-be1f-d57550cc96cc">false</CrawlForDependencies>
    <HandoffToMSDN xmlns="4873beb7-5857-4685-be1f-d57550cc96cc" xsi:nil="true"/>
    <PlannedPubDate xmlns="4873beb7-5857-4685-be1f-d57550cc96cc" xsi:nil="true"/>
    <IntlLangReviewer xmlns="4873beb7-5857-4685-be1f-d57550cc96cc" xsi:nil="true"/>
    <TrustLevel xmlns="4873beb7-5857-4685-be1f-d57550cc96cc">1 Microsoft Managed Content</TrustLevel>
    <LocLastLocAttemptVersionLookup xmlns="4873beb7-5857-4685-be1f-d57550cc96cc">706526</LocLastLocAttemptVersionLookup>
    <IsSearchable xmlns="4873beb7-5857-4685-be1f-d57550cc96cc">true</IsSearchable>
    <TemplateTemplateType xmlns="4873beb7-5857-4685-be1f-d57550cc96cc">PowerPoint Presentation Template</TemplateTemplateType>
    <CampaignTagsTaxHTField0 xmlns="4873beb7-5857-4685-be1f-d57550cc96cc">
      <Terms xmlns="http://schemas.microsoft.com/office/infopath/2007/PartnerControls"/>
    </CampaignTagsTaxHTField0>
    <TPNamespace xmlns="4873beb7-5857-4685-be1f-d57550cc96cc" xsi:nil="true"/>
    <TaxCatchAll xmlns="4873beb7-5857-4685-be1f-d57550cc96cc"/>
    <Markets xmlns="4873beb7-5857-4685-be1f-d57550cc96cc"/>
    <UAProjectedTotalWords xmlns="4873beb7-5857-4685-be1f-d57550cc96cc" xsi:nil="true"/>
    <IntlLangReview xmlns="4873beb7-5857-4685-be1f-d57550cc96cc">false</IntlLangReview>
    <OutputCachingOn xmlns="4873beb7-5857-4685-be1f-d57550cc96cc">false</OutputCachingOn>
    <AverageRating xmlns="4873beb7-5857-4685-be1f-d57550cc96cc" xsi:nil="true"/>
    <APAuthor xmlns="4873beb7-5857-4685-be1f-d57550cc96cc">
      <UserInfo>
        <DisplayName>REDMOND\v-soujap</DisplayName>
        <AccountId>1954</AccountId>
        <AccountType/>
      </UserInfo>
    </APAuthor>
    <LocManualTestRequired xmlns="4873beb7-5857-4685-be1f-d57550cc96cc">false</LocManualTestRequired>
    <TPCommandLine xmlns="4873beb7-5857-4685-be1f-d57550cc96cc" xsi:nil="true"/>
    <TPAppVersion xmlns="4873beb7-5857-4685-be1f-d57550cc96cc" xsi:nil="true"/>
    <EditorialStatus xmlns="4873beb7-5857-4685-be1f-d57550cc96cc">Complete</EditorialStatus>
    <LastModifiedDateTime xmlns="4873beb7-5857-4685-be1f-d57550cc96cc" xsi:nil="true"/>
    <ScenarioTagsTaxHTField0 xmlns="4873beb7-5857-4685-be1f-d57550cc96cc">
      <Terms xmlns="http://schemas.microsoft.com/office/infopath/2007/PartnerControls"/>
    </ScenarioTagsTaxHTField0>
    <OriginalRelease xmlns="4873beb7-5857-4685-be1f-d57550cc96cc">14</OriginalRelease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LocMarketGroupTiers2 xmlns="4873beb7-5857-4685-be1f-d57550cc96c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F249165-F638-412C-8E0A-DFB7045CA2E0}">
  <ds:schemaRefs>
    <ds:schemaRef ds:uri="http://schemas.openxmlformats.org/package/2006/metadata/core-properties"/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http://purl.org/dc/terms/"/>
    <ds:schemaRef ds:uri="http://purl.org/dc/elements/1.1/"/>
    <ds:schemaRef ds:uri="4873beb7-5857-4685-be1f-d57550cc96cc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211E33DF-2340-4F4E-B874-B73FEFEBFC8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683C129-7B42-490A-AD74-E9303BC76D3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Serenity nature presentation (widescreen)</Template>
  <TotalTime>60</TotalTime>
  <Words>376</Words>
  <Application>Microsoft Office PowerPoint</Application>
  <PresentationFormat>Custom</PresentationFormat>
  <Paragraphs>40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Euphemia</vt:lpstr>
      <vt:lpstr>SassoonPrimary</vt:lpstr>
      <vt:lpstr>Serenity 16x9</vt:lpstr>
      <vt:lpstr> As we gather: Watch https://www.youtube.com/watch?v=5IlVfkY5q54  </vt:lpstr>
      <vt:lpstr>PowerPoint Presentation</vt:lpstr>
      <vt:lpstr> Let us say our Morning Offering.  What does it mean to be Learned and Wise?</vt:lpstr>
      <vt:lpstr>Jesus Christ is at the centre of our school.</vt:lpstr>
      <vt:lpstr>Let us listen and watch God’s word, from which God wants us to learn.</vt:lpstr>
      <vt:lpstr>Response to God’s word</vt:lpstr>
      <vt:lpstr>Let us pray for God’s help as we learn.</vt:lpstr>
      <vt:lpstr>Our Mission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 St. Francis Xavier’s, we are growing to be …   Learned and Wise</dc:title>
  <dc:creator>Elizabeth Christopherson</dc:creator>
  <cp:lastModifiedBy>Elizabeth Christopherson</cp:lastModifiedBy>
  <cp:revision>8</cp:revision>
  <dcterms:created xsi:type="dcterms:W3CDTF">2018-09-03T09:54:58Z</dcterms:created>
  <dcterms:modified xsi:type="dcterms:W3CDTF">2018-09-03T10:56:45Z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