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6" r:id="rId1"/>
  </p:sldMasterIdLst>
  <p:notesMasterIdLst>
    <p:notesMasterId r:id="rId36"/>
  </p:notesMasterIdLst>
  <p:sldIdLst>
    <p:sldId id="256" r:id="rId2"/>
    <p:sldId id="258" r:id="rId3"/>
    <p:sldId id="259" r:id="rId4"/>
    <p:sldId id="260" r:id="rId5"/>
    <p:sldId id="261" r:id="rId6"/>
    <p:sldId id="257" r:id="rId7"/>
    <p:sldId id="263" r:id="rId8"/>
    <p:sldId id="302" r:id="rId9"/>
    <p:sldId id="303" r:id="rId10"/>
    <p:sldId id="304" r:id="rId11"/>
    <p:sldId id="305" r:id="rId12"/>
    <p:sldId id="265" r:id="rId13"/>
    <p:sldId id="266" r:id="rId14"/>
    <p:sldId id="268" r:id="rId15"/>
    <p:sldId id="269" r:id="rId16"/>
    <p:sldId id="271" r:id="rId17"/>
    <p:sldId id="272" r:id="rId18"/>
    <p:sldId id="275" r:id="rId19"/>
    <p:sldId id="276" r:id="rId20"/>
    <p:sldId id="277" r:id="rId21"/>
    <p:sldId id="278" r:id="rId22"/>
    <p:sldId id="282" r:id="rId23"/>
    <p:sldId id="283" r:id="rId24"/>
    <p:sldId id="284" r:id="rId25"/>
    <p:sldId id="285" r:id="rId26"/>
    <p:sldId id="286" r:id="rId27"/>
    <p:sldId id="289" r:id="rId28"/>
    <p:sldId id="290" r:id="rId29"/>
    <p:sldId id="291" r:id="rId30"/>
    <p:sldId id="297" r:id="rId31"/>
    <p:sldId id="298" r:id="rId32"/>
    <p:sldId id="299" r:id="rId33"/>
    <p:sldId id="300" r:id="rId34"/>
    <p:sldId id="301" r:id="rId3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66FF"/>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120" d="100"/>
          <a:sy n="120" d="100"/>
        </p:scale>
        <p:origin x="-1312" y="-10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notesMaster" Target="notesMasters/notesMaster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printerSettings" Target="printerSettings/printerSettings1.bin"/><Relationship Id="rId38" Type="http://schemas.openxmlformats.org/officeDocument/2006/relationships/presProps" Target="presProps.xml"/><Relationship Id="rId39" Type="http://schemas.openxmlformats.org/officeDocument/2006/relationships/viewProps" Target="viewProps.xml"/><Relationship Id="rId40" Type="http://schemas.openxmlformats.org/officeDocument/2006/relationships/theme" Target="theme/theme1.xml"/><Relationship Id="rId41"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9E3CA4C-8C5F-5E44-BB36-820FFB3C3B8F}" type="doc">
      <dgm:prSet loTypeId="urn:microsoft.com/office/officeart/2005/8/layout/arrow2" loCatId="" qsTypeId="urn:microsoft.com/office/officeart/2005/8/quickstyle/simple4" qsCatId="simple" csTypeId="urn:microsoft.com/office/officeart/2005/8/colors/accent1_2" csCatId="accent1" phldr="1"/>
      <dgm:spPr/>
    </dgm:pt>
    <dgm:pt modelId="{48219125-4A33-8F46-BAB6-DAB672DD7EF0}">
      <dgm:prSet phldrT="[Text]" custT="1"/>
      <dgm:spPr/>
      <dgm:t>
        <a:bodyPr/>
        <a:lstStyle/>
        <a:p>
          <a:r>
            <a:rPr lang="en-US" sz="2000" dirty="0" smtClean="0"/>
            <a:t>Use of C-P-A approach</a:t>
          </a:r>
        </a:p>
        <a:p>
          <a:r>
            <a:rPr lang="en-US" sz="2000" dirty="0" smtClean="0"/>
            <a:t>Concrete-Pictorial-Abstract</a:t>
          </a:r>
        </a:p>
        <a:p>
          <a:r>
            <a:rPr lang="en-US" sz="2000" dirty="0" smtClean="0"/>
            <a:t>Ensuring use of pictorial representations</a:t>
          </a:r>
        </a:p>
        <a:p>
          <a:endParaRPr lang="en-US" sz="2000" dirty="0" smtClean="0"/>
        </a:p>
      </dgm:t>
    </dgm:pt>
    <dgm:pt modelId="{F44F9BB8-E7EC-304D-A2B7-F2A84E7878DC}" type="parTrans" cxnId="{8C2916EC-1B9F-9548-AC2C-58B4210511C0}">
      <dgm:prSet/>
      <dgm:spPr/>
      <dgm:t>
        <a:bodyPr/>
        <a:lstStyle/>
        <a:p>
          <a:endParaRPr lang="en-US"/>
        </a:p>
      </dgm:t>
    </dgm:pt>
    <dgm:pt modelId="{2D1E0FA0-5894-424B-832D-6C04894258A2}" type="sibTrans" cxnId="{8C2916EC-1B9F-9548-AC2C-58B4210511C0}">
      <dgm:prSet/>
      <dgm:spPr/>
      <dgm:t>
        <a:bodyPr/>
        <a:lstStyle/>
        <a:p>
          <a:endParaRPr lang="en-US"/>
        </a:p>
      </dgm:t>
    </dgm:pt>
    <dgm:pt modelId="{09C11383-737E-B444-897B-6343017CAEE2}">
      <dgm:prSet phldrT="[Text]" custT="1"/>
      <dgm:spPr/>
      <dgm:t>
        <a:bodyPr/>
        <a:lstStyle/>
        <a:p>
          <a:r>
            <a:rPr lang="en-US" sz="2000" dirty="0" smtClean="0"/>
            <a:t>Embedding reasoning both in book work and class discussion</a:t>
          </a:r>
          <a:endParaRPr lang="en-US" sz="2000" dirty="0"/>
        </a:p>
      </dgm:t>
    </dgm:pt>
    <dgm:pt modelId="{172E34D6-5F2B-084F-87AA-8D5F56448112}" type="parTrans" cxnId="{DED6CB5E-5FDF-1145-8178-607801893A26}">
      <dgm:prSet/>
      <dgm:spPr/>
      <dgm:t>
        <a:bodyPr/>
        <a:lstStyle/>
        <a:p>
          <a:endParaRPr lang="en-US"/>
        </a:p>
      </dgm:t>
    </dgm:pt>
    <dgm:pt modelId="{BB9FB247-F487-1140-91C1-C1ECA7ED1D1F}" type="sibTrans" cxnId="{DED6CB5E-5FDF-1145-8178-607801893A26}">
      <dgm:prSet/>
      <dgm:spPr/>
      <dgm:t>
        <a:bodyPr/>
        <a:lstStyle/>
        <a:p>
          <a:endParaRPr lang="en-US"/>
        </a:p>
      </dgm:t>
    </dgm:pt>
    <dgm:pt modelId="{A880497D-CD97-324A-BC24-7AF97C3611FC}">
      <dgm:prSet phldrT="[Text]" custT="1"/>
      <dgm:spPr/>
      <dgm:t>
        <a:bodyPr/>
        <a:lstStyle/>
        <a:p>
          <a:r>
            <a:rPr lang="en-US" sz="2000" dirty="0" smtClean="0"/>
            <a:t>Use of stem sentences- </a:t>
          </a:r>
          <a:r>
            <a:rPr lang="en-US" sz="2000" dirty="0" err="1" smtClean="0"/>
            <a:t>verbalising</a:t>
          </a:r>
          <a:r>
            <a:rPr lang="en-US" sz="2000" dirty="0" smtClean="0"/>
            <a:t> thinking. Learning from mistakes.</a:t>
          </a:r>
          <a:endParaRPr lang="en-US" sz="2000" dirty="0"/>
        </a:p>
      </dgm:t>
    </dgm:pt>
    <dgm:pt modelId="{9DFC969F-952A-3641-9616-2799C7164E72}" type="parTrans" cxnId="{55FF2222-388A-6441-B0AD-1078BAA38477}">
      <dgm:prSet/>
      <dgm:spPr/>
      <dgm:t>
        <a:bodyPr/>
        <a:lstStyle/>
        <a:p>
          <a:endParaRPr lang="en-US"/>
        </a:p>
      </dgm:t>
    </dgm:pt>
    <dgm:pt modelId="{B5F6DE3C-1359-0F42-AB8F-641227A51CF8}" type="sibTrans" cxnId="{55FF2222-388A-6441-B0AD-1078BAA38477}">
      <dgm:prSet/>
      <dgm:spPr/>
      <dgm:t>
        <a:bodyPr/>
        <a:lstStyle/>
        <a:p>
          <a:endParaRPr lang="en-US"/>
        </a:p>
      </dgm:t>
    </dgm:pt>
    <dgm:pt modelId="{57A78586-2F8E-BB43-ACF1-7ED97781E27F}" type="pres">
      <dgm:prSet presAssocID="{E9E3CA4C-8C5F-5E44-BB36-820FFB3C3B8F}" presName="arrowDiagram" presStyleCnt="0">
        <dgm:presLayoutVars>
          <dgm:chMax val="5"/>
          <dgm:dir/>
          <dgm:resizeHandles val="exact"/>
        </dgm:presLayoutVars>
      </dgm:prSet>
      <dgm:spPr/>
    </dgm:pt>
    <dgm:pt modelId="{8B17A302-D506-F94E-967F-2F7D4A740E46}" type="pres">
      <dgm:prSet presAssocID="{E9E3CA4C-8C5F-5E44-BB36-820FFB3C3B8F}" presName="arrow" presStyleLbl="bgShp" presStyleIdx="0" presStyleCnt="1" custLinFactNeighborX="-5178" custLinFactNeighborY="-2437"/>
      <dgm:spPr/>
    </dgm:pt>
    <dgm:pt modelId="{7CC07E6D-5936-104C-BFE7-BEE3E6A6FBDD}" type="pres">
      <dgm:prSet presAssocID="{E9E3CA4C-8C5F-5E44-BB36-820FFB3C3B8F}" presName="arrowDiagram3" presStyleCnt="0"/>
      <dgm:spPr/>
    </dgm:pt>
    <dgm:pt modelId="{8EF94EDB-4A02-BD4E-8C73-EC5188C1B038}" type="pres">
      <dgm:prSet presAssocID="{48219125-4A33-8F46-BAB6-DAB672DD7EF0}" presName="bullet3a" presStyleLbl="node1" presStyleIdx="0" presStyleCnt="3"/>
      <dgm:spPr/>
    </dgm:pt>
    <dgm:pt modelId="{4C6C7677-E826-0A4F-9CD4-9946D78F4205}" type="pres">
      <dgm:prSet presAssocID="{48219125-4A33-8F46-BAB6-DAB672DD7EF0}" presName="textBox3a" presStyleLbl="revTx" presStyleIdx="0" presStyleCnt="3" custScaleX="210154" custScaleY="104047" custLinFactNeighborX="65361" custLinFactNeighborY="-1012">
        <dgm:presLayoutVars>
          <dgm:bulletEnabled val="1"/>
        </dgm:presLayoutVars>
      </dgm:prSet>
      <dgm:spPr/>
      <dgm:t>
        <a:bodyPr/>
        <a:lstStyle/>
        <a:p>
          <a:endParaRPr lang="en-US"/>
        </a:p>
      </dgm:t>
    </dgm:pt>
    <dgm:pt modelId="{DB4851FD-16D1-EC47-A3A5-0BC4A7EB60BF}" type="pres">
      <dgm:prSet presAssocID="{09C11383-737E-B444-897B-6343017CAEE2}" presName="bullet3b" presStyleLbl="node1" presStyleIdx="1" presStyleCnt="3"/>
      <dgm:spPr/>
    </dgm:pt>
    <dgm:pt modelId="{7EF3A8D3-9A94-5244-9A13-D3AEBC8FC79D}" type="pres">
      <dgm:prSet presAssocID="{09C11383-737E-B444-897B-6343017CAEE2}" presName="textBox3b" presStyleLbl="revTx" presStyleIdx="1" presStyleCnt="3" custScaleX="185477" custScaleY="25109" custLinFactNeighborX="43149" custLinFactNeighborY="-38520">
        <dgm:presLayoutVars>
          <dgm:bulletEnabled val="1"/>
        </dgm:presLayoutVars>
      </dgm:prSet>
      <dgm:spPr/>
      <dgm:t>
        <a:bodyPr/>
        <a:lstStyle/>
        <a:p>
          <a:endParaRPr lang="en-US"/>
        </a:p>
      </dgm:t>
    </dgm:pt>
    <dgm:pt modelId="{27B2AD34-AEAC-FF43-A6F1-F06E096BBB9D}" type="pres">
      <dgm:prSet presAssocID="{A880497D-CD97-324A-BC24-7AF97C3611FC}" presName="bullet3c" presStyleLbl="node1" presStyleIdx="2" presStyleCnt="3"/>
      <dgm:spPr/>
    </dgm:pt>
    <dgm:pt modelId="{D23C6102-F582-2646-BF05-9F0BC7405677}" type="pres">
      <dgm:prSet presAssocID="{A880497D-CD97-324A-BC24-7AF97C3611FC}" presName="textBox3c" presStyleLbl="revTx" presStyleIdx="2" presStyleCnt="3" custScaleX="157376" custScaleY="51739" custLinFactNeighborX="43022" custLinFactNeighborY="-49785">
        <dgm:presLayoutVars>
          <dgm:bulletEnabled val="1"/>
        </dgm:presLayoutVars>
      </dgm:prSet>
      <dgm:spPr/>
      <dgm:t>
        <a:bodyPr/>
        <a:lstStyle/>
        <a:p>
          <a:endParaRPr lang="en-US"/>
        </a:p>
      </dgm:t>
    </dgm:pt>
  </dgm:ptLst>
  <dgm:cxnLst>
    <dgm:cxn modelId="{A7397140-E0BA-6543-8FAF-F4D53091AEE5}" type="presOf" srcId="{48219125-4A33-8F46-BAB6-DAB672DD7EF0}" destId="{4C6C7677-E826-0A4F-9CD4-9946D78F4205}" srcOrd="0" destOrd="0" presId="urn:microsoft.com/office/officeart/2005/8/layout/arrow2"/>
    <dgm:cxn modelId="{8C2916EC-1B9F-9548-AC2C-58B4210511C0}" srcId="{E9E3CA4C-8C5F-5E44-BB36-820FFB3C3B8F}" destId="{48219125-4A33-8F46-BAB6-DAB672DD7EF0}" srcOrd="0" destOrd="0" parTransId="{F44F9BB8-E7EC-304D-A2B7-F2A84E7878DC}" sibTransId="{2D1E0FA0-5894-424B-832D-6C04894258A2}"/>
    <dgm:cxn modelId="{D7B5FE51-AB0B-3C4B-A2FD-15675AC696A9}" type="presOf" srcId="{A880497D-CD97-324A-BC24-7AF97C3611FC}" destId="{D23C6102-F582-2646-BF05-9F0BC7405677}" srcOrd="0" destOrd="0" presId="urn:microsoft.com/office/officeart/2005/8/layout/arrow2"/>
    <dgm:cxn modelId="{36B408A1-E19D-DC4E-9407-472782A7E8B2}" type="presOf" srcId="{09C11383-737E-B444-897B-6343017CAEE2}" destId="{7EF3A8D3-9A94-5244-9A13-D3AEBC8FC79D}" srcOrd="0" destOrd="0" presId="urn:microsoft.com/office/officeart/2005/8/layout/arrow2"/>
    <dgm:cxn modelId="{55FF2222-388A-6441-B0AD-1078BAA38477}" srcId="{E9E3CA4C-8C5F-5E44-BB36-820FFB3C3B8F}" destId="{A880497D-CD97-324A-BC24-7AF97C3611FC}" srcOrd="2" destOrd="0" parTransId="{9DFC969F-952A-3641-9616-2799C7164E72}" sibTransId="{B5F6DE3C-1359-0F42-AB8F-641227A51CF8}"/>
    <dgm:cxn modelId="{DED6CB5E-5FDF-1145-8178-607801893A26}" srcId="{E9E3CA4C-8C5F-5E44-BB36-820FFB3C3B8F}" destId="{09C11383-737E-B444-897B-6343017CAEE2}" srcOrd="1" destOrd="0" parTransId="{172E34D6-5F2B-084F-87AA-8D5F56448112}" sibTransId="{BB9FB247-F487-1140-91C1-C1ECA7ED1D1F}"/>
    <dgm:cxn modelId="{1CC25556-6F8E-D541-9F72-342DD9196781}" type="presOf" srcId="{E9E3CA4C-8C5F-5E44-BB36-820FFB3C3B8F}" destId="{57A78586-2F8E-BB43-ACF1-7ED97781E27F}" srcOrd="0" destOrd="0" presId="urn:microsoft.com/office/officeart/2005/8/layout/arrow2"/>
    <dgm:cxn modelId="{5F8C3A66-634A-5849-BFC8-9F795AA7E25C}" type="presParOf" srcId="{57A78586-2F8E-BB43-ACF1-7ED97781E27F}" destId="{8B17A302-D506-F94E-967F-2F7D4A740E46}" srcOrd="0" destOrd="0" presId="urn:microsoft.com/office/officeart/2005/8/layout/arrow2"/>
    <dgm:cxn modelId="{92ABECCE-B4DA-8245-ABB0-E0B60F9CAE3A}" type="presParOf" srcId="{57A78586-2F8E-BB43-ACF1-7ED97781E27F}" destId="{7CC07E6D-5936-104C-BFE7-BEE3E6A6FBDD}" srcOrd="1" destOrd="0" presId="urn:microsoft.com/office/officeart/2005/8/layout/arrow2"/>
    <dgm:cxn modelId="{BFCA74A7-211E-4144-BF61-B338689F59BD}" type="presParOf" srcId="{7CC07E6D-5936-104C-BFE7-BEE3E6A6FBDD}" destId="{8EF94EDB-4A02-BD4E-8C73-EC5188C1B038}" srcOrd="0" destOrd="0" presId="urn:microsoft.com/office/officeart/2005/8/layout/arrow2"/>
    <dgm:cxn modelId="{5B363682-A87D-C840-B18C-101120CF8F66}" type="presParOf" srcId="{7CC07E6D-5936-104C-BFE7-BEE3E6A6FBDD}" destId="{4C6C7677-E826-0A4F-9CD4-9946D78F4205}" srcOrd="1" destOrd="0" presId="urn:microsoft.com/office/officeart/2005/8/layout/arrow2"/>
    <dgm:cxn modelId="{5F7515EE-13CB-C343-9ABC-28F538B03416}" type="presParOf" srcId="{7CC07E6D-5936-104C-BFE7-BEE3E6A6FBDD}" destId="{DB4851FD-16D1-EC47-A3A5-0BC4A7EB60BF}" srcOrd="2" destOrd="0" presId="urn:microsoft.com/office/officeart/2005/8/layout/arrow2"/>
    <dgm:cxn modelId="{0072D75C-E41A-3B4B-9F27-CBD62ED5D8D7}" type="presParOf" srcId="{7CC07E6D-5936-104C-BFE7-BEE3E6A6FBDD}" destId="{7EF3A8D3-9A94-5244-9A13-D3AEBC8FC79D}" srcOrd="3" destOrd="0" presId="urn:microsoft.com/office/officeart/2005/8/layout/arrow2"/>
    <dgm:cxn modelId="{252FFF97-5A03-984A-B4CC-A7CEB8AACCBF}" type="presParOf" srcId="{7CC07E6D-5936-104C-BFE7-BEE3E6A6FBDD}" destId="{27B2AD34-AEAC-FF43-A6F1-F06E096BBB9D}" srcOrd="4" destOrd="0" presId="urn:microsoft.com/office/officeart/2005/8/layout/arrow2"/>
    <dgm:cxn modelId="{7737A46E-4AC4-8142-9D7E-EBBC5D9472F9}" type="presParOf" srcId="{7CC07E6D-5936-104C-BFE7-BEE3E6A6FBDD}" destId="{D23C6102-F582-2646-BF05-9F0BC7405677}" srcOrd="5" destOrd="0" presId="urn:microsoft.com/office/officeart/2005/8/layout/arrow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8389C0F-2EC0-1246-9D48-84261A91EB07}" type="doc">
      <dgm:prSet loTypeId="urn:microsoft.com/office/officeart/2005/8/layout/arrow2" loCatId="" qsTypeId="urn:microsoft.com/office/officeart/2005/8/quickstyle/simple4" qsCatId="simple" csTypeId="urn:microsoft.com/office/officeart/2005/8/colors/accent1_2" csCatId="accent1" phldr="1"/>
      <dgm:spPr/>
    </dgm:pt>
    <dgm:pt modelId="{87A319E4-803C-214A-AD40-D7B809073BA5}">
      <dgm:prSet phldrT="[Text]" custT="1"/>
      <dgm:spPr/>
      <dgm:t>
        <a:bodyPr/>
        <a:lstStyle/>
        <a:p>
          <a:r>
            <a:rPr lang="en-US" sz="2000" dirty="0" smtClean="0"/>
            <a:t>Developing Fluency- teaching strategies</a:t>
          </a:r>
        </a:p>
        <a:p>
          <a:r>
            <a:rPr lang="en-US" sz="2000" dirty="0" smtClean="0"/>
            <a:t>Recall of facts AND variation in methods.</a:t>
          </a:r>
          <a:endParaRPr lang="en-US" sz="2000" dirty="0"/>
        </a:p>
      </dgm:t>
    </dgm:pt>
    <dgm:pt modelId="{43C4B0EB-BE53-A442-BE21-B54A8A1B627C}" type="parTrans" cxnId="{960A546D-F587-7F4D-BBC6-D2AD7D702382}">
      <dgm:prSet/>
      <dgm:spPr/>
      <dgm:t>
        <a:bodyPr/>
        <a:lstStyle/>
        <a:p>
          <a:endParaRPr lang="en-US"/>
        </a:p>
      </dgm:t>
    </dgm:pt>
    <dgm:pt modelId="{0C384BA8-96ED-E449-ACD2-DCD1991AE476}" type="sibTrans" cxnId="{960A546D-F587-7F4D-BBC6-D2AD7D702382}">
      <dgm:prSet/>
      <dgm:spPr/>
      <dgm:t>
        <a:bodyPr/>
        <a:lstStyle/>
        <a:p>
          <a:endParaRPr lang="en-US"/>
        </a:p>
      </dgm:t>
    </dgm:pt>
    <dgm:pt modelId="{52E7FC8C-F3CE-8742-AFAA-0AD91E1513E6}">
      <dgm:prSet phldrT="[Text]" custT="1"/>
      <dgm:spPr/>
      <dgm:t>
        <a:bodyPr/>
        <a:lstStyle/>
        <a:p>
          <a:r>
            <a:rPr lang="en-US" sz="2000" dirty="0" smtClean="0"/>
            <a:t>Consistent use of Bar </a:t>
          </a:r>
          <a:r>
            <a:rPr lang="en-US" sz="2000" dirty="0" err="1" smtClean="0"/>
            <a:t>modelling</a:t>
          </a:r>
          <a:r>
            <a:rPr lang="en-US" sz="2000" dirty="0" smtClean="0"/>
            <a:t>- developing our children’s confidence in problem solving</a:t>
          </a:r>
          <a:r>
            <a:rPr lang="en-US" sz="2400" dirty="0" smtClean="0"/>
            <a:t>.</a:t>
          </a:r>
        </a:p>
        <a:p>
          <a:endParaRPr lang="en-US" sz="6500" dirty="0"/>
        </a:p>
      </dgm:t>
    </dgm:pt>
    <dgm:pt modelId="{3E5E8073-2F55-9F4E-AAB3-31FDCBAE42F4}" type="parTrans" cxnId="{584BACD7-BD2C-BD41-BAE3-BE1A3DB81156}">
      <dgm:prSet/>
      <dgm:spPr/>
      <dgm:t>
        <a:bodyPr/>
        <a:lstStyle/>
        <a:p>
          <a:endParaRPr lang="en-US"/>
        </a:p>
      </dgm:t>
    </dgm:pt>
    <dgm:pt modelId="{BE1F654B-C854-4542-9F01-C0A3E0F6E94D}" type="sibTrans" cxnId="{584BACD7-BD2C-BD41-BAE3-BE1A3DB81156}">
      <dgm:prSet/>
      <dgm:spPr/>
      <dgm:t>
        <a:bodyPr/>
        <a:lstStyle/>
        <a:p>
          <a:endParaRPr lang="en-US"/>
        </a:p>
      </dgm:t>
    </dgm:pt>
    <dgm:pt modelId="{D2E4513E-E03E-8144-AD2A-F53B93985973}">
      <dgm:prSet phldrT="[Text]" custT="1"/>
      <dgm:spPr/>
      <dgm:t>
        <a:bodyPr/>
        <a:lstStyle/>
        <a:p>
          <a:r>
            <a:rPr lang="en-US" sz="2000" dirty="0" smtClean="0"/>
            <a:t>Addressing misconceptions- same day interventions</a:t>
          </a:r>
          <a:endParaRPr lang="en-US" sz="2000" dirty="0"/>
        </a:p>
      </dgm:t>
    </dgm:pt>
    <dgm:pt modelId="{E909097C-01BA-3048-A759-033A5B39684B}" type="parTrans" cxnId="{86383D58-F009-4047-998B-03717A7E7286}">
      <dgm:prSet/>
      <dgm:spPr/>
      <dgm:t>
        <a:bodyPr/>
        <a:lstStyle/>
        <a:p>
          <a:endParaRPr lang="en-US"/>
        </a:p>
      </dgm:t>
    </dgm:pt>
    <dgm:pt modelId="{4AE2CD82-57B5-AB4F-8565-16D3BEBD1B00}" type="sibTrans" cxnId="{86383D58-F009-4047-998B-03717A7E7286}">
      <dgm:prSet/>
      <dgm:spPr/>
      <dgm:t>
        <a:bodyPr/>
        <a:lstStyle/>
        <a:p>
          <a:endParaRPr lang="en-US"/>
        </a:p>
      </dgm:t>
    </dgm:pt>
    <dgm:pt modelId="{7E9FFD45-5ECD-3046-8684-446BB5E8059D}" type="pres">
      <dgm:prSet presAssocID="{98389C0F-2EC0-1246-9D48-84261A91EB07}" presName="arrowDiagram" presStyleCnt="0">
        <dgm:presLayoutVars>
          <dgm:chMax val="5"/>
          <dgm:dir/>
          <dgm:resizeHandles val="exact"/>
        </dgm:presLayoutVars>
      </dgm:prSet>
      <dgm:spPr/>
    </dgm:pt>
    <dgm:pt modelId="{A47CA837-5E72-6649-8BE1-45E239509C57}" type="pres">
      <dgm:prSet presAssocID="{98389C0F-2EC0-1246-9D48-84261A91EB07}" presName="arrow" presStyleLbl="bgShp" presStyleIdx="0" presStyleCnt="1"/>
      <dgm:spPr/>
      <dgm:t>
        <a:bodyPr/>
        <a:lstStyle/>
        <a:p>
          <a:endParaRPr lang="en-US"/>
        </a:p>
      </dgm:t>
    </dgm:pt>
    <dgm:pt modelId="{258F3F00-D183-8D43-A6F2-FE771D8F6C3C}" type="pres">
      <dgm:prSet presAssocID="{98389C0F-2EC0-1246-9D48-84261A91EB07}" presName="arrowDiagram3" presStyleCnt="0"/>
      <dgm:spPr/>
    </dgm:pt>
    <dgm:pt modelId="{059374AD-4837-334E-A9DB-EFDE074C5673}" type="pres">
      <dgm:prSet presAssocID="{87A319E4-803C-214A-AD40-D7B809073BA5}" presName="bullet3a" presStyleLbl="node1" presStyleIdx="0" presStyleCnt="3"/>
      <dgm:spPr/>
    </dgm:pt>
    <dgm:pt modelId="{FF338D36-6C32-E84D-A106-19C261A79891}" type="pres">
      <dgm:prSet presAssocID="{87A319E4-803C-214A-AD40-D7B809073BA5}" presName="textBox3a" presStyleLbl="revTx" presStyleIdx="0" presStyleCnt="3" custScaleX="307251" custLinFactX="13727" custLinFactNeighborX="100000" custLinFactNeighborY="0">
        <dgm:presLayoutVars>
          <dgm:bulletEnabled val="1"/>
        </dgm:presLayoutVars>
      </dgm:prSet>
      <dgm:spPr/>
      <dgm:t>
        <a:bodyPr/>
        <a:lstStyle/>
        <a:p>
          <a:endParaRPr lang="en-US"/>
        </a:p>
      </dgm:t>
    </dgm:pt>
    <dgm:pt modelId="{DBA3E9C7-0EEC-2D46-8C94-F2E15632945E}" type="pres">
      <dgm:prSet presAssocID="{52E7FC8C-F3CE-8742-AFAA-0AD91E1513E6}" presName="bullet3b" presStyleLbl="node1" presStyleIdx="1" presStyleCnt="3"/>
      <dgm:spPr/>
    </dgm:pt>
    <dgm:pt modelId="{26DBA50F-6928-944A-94AF-70FE03591648}" type="pres">
      <dgm:prSet presAssocID="{52E7FC8C-F3CE-8742-AFAA-0AD91E1513E6}" presName="textBox3b" presStyleLbl="revTx" presStyleIdx="1" presStyleCnt="3" custScaleX="248932" custScaleY="39443" custLinFactNeighborX="81221" custLinFactNeighborY="-28219">
        <dgm:presLayoutVars>
          <dgm:bulletEnabled val="1"/>
        </dgm:presLayoutVars>
      </dgm:prSet>
      <dgm:spPr/>
      <dgm:t>
        <a:bodyPr/>
        <a:lstStyle/>
        <a:p>
          <a:endParaRPr lang="en-US"/>
        </a:p>
      </dgm:t>
    </dgm:pt>
    <dgm:pt modelId="{66E91284-254D-F146-853D-997E9505B902}" type="pres">
      <dgm:prSet presAssocID="{D2E4513E-E03E-8144-AD2A-F53B93985973}" presName="bullet3c" presStyleLbl="node1" presStyleIdx="2" presStyleCnt="3"/>
      <dgm:spPr/>
    </dgm:pt>
    <dgm:pt modelId="{C6A961C5-B116-424C-9011-9C9EFEAC20FD}" type="pres">
      <dgm:prSet presAssocID="{D2E4513E-E03E-8144-AD2A-F53B93985973}" presName="textBox3c" presStyleLbl="revTx" presStyleIdx="2" presStyleCnt="3" custScaleX="139337" custScaleY="23148" custLinFactNeighborX="31542" custLinFactNeighborY="-57497">
        <dgm:presLayoutVars>
          <dgm:bulletEnabled val="1"/>
        </dgm:presLayoutVars>
      </dgm:prSet>
      <dgm:spPr/>
      <dgm:t>
        <a:bodyPr/>
        <a:lstStyle/>
        <a:p>
          <a:endParaRPr lang="en-US"/>
        </a:p>
      </dgm:t>
    </dgm:pt>
  </dgm:ptLst>
  <dgm:cxnLst>
    <dgm:cxn modelId="{D4086495-5A97-CC4B-B2C8-39225F4277DB}" type="presOf" srcId="{52E7FC8C-F3CE-8742-AFAA-0AD91E1513E6}" destId="{26DBA50F-6928-944A-94AF-70FE03591648}" srcOrd="0" destOrd="0" presId="urn:microsoft.com/office/officeart/2005/8/layout/arrow2"/>
    <dgm:cxn modelId="{8F9C1E3D-C49A-FB4B-951F-2361CE006C8F}" type="presOf" srcId="{87A319E4-803C-214A-AD40-D7B809073BA5}" destId="{FF338D36-6C32-E84D-A106-19C261A79891}" srcOrd="0" destOrd="0" presId="urn:microsoft.com/office/officeart/2005/8/layout/arrow2"/>
    <dgm:cxn modelId="{584BACD7-BD2C-BD41-BAE3-BE1A3DB81156}" srcId="{98389C0F-2EC0-1246-9D48-84261A91EB07}" destId="{52E7FC8C-F3CE-8742-AFAA-0AD91E1513E6}" srcOrd="1" destOrd="0" parTransId="{3E5E8073-2F55-9F4E-AAB3-31FDCBAE42F4}" sibTransId="{BE1F654B-C854-4542-9F01-C0A3E0F6E94D}"/>
    <dgm:cxn modelId="{86383D58-F009-4047-998B-03717A7E7286}" srcId="{98389C0F-2EC0-1246-9D48-84261A91EB07}" destId="{D2E4513E-E03E-8144-AD2A-F53B93985973}" srcOrd="2" destOrd="0" parTransId="{E909097C-01BA-3048-A759-033A5B39684B}" sibTransId="{4AE2CD82-57B5-AB4F-8565-16D3BEBD1B00}"/>
    <dgm:cxn modelId="{960A546D-F587-7F4D-BBC6-D2AD7D702382}" srcId="{98389C0F-2EC0-1246-9D48-84261A91EB07}" destId="{87A319E4-803C-214A-AD40-D7B809073BA5}" srcOrd="0" destOrd="0" parTransId="{43C4B0EB-BE53-A442-BE21-B54A8A1B627C}" sibTransId="{0C384BA8-96ED-E449-ACD2-DCD1991AE476}"/>
    <dgm:cxn modelId="{460C8C8F-4E30-1F44-8A7D-DD242B9C5E18}" type="presOf" srcId="{98389C0F-2EC0-1246-9D48-84261A91EB07}" destId="{7E9FFD45-5ECD-3046-8684-446BB5E8059D}" srcOrd="0" destOrd="0" presId="urn:microsoft.com/office/officeart/2005/8/layout/arrow2"/>
    <dgm:cxn modelId="{5C3DCD3E-1430-9940-B7E7-C498B721248F}" type="presOf" srcId="{D2E4513E-E03E-8144-AD2A-F53B93985973}" destId="{C6A961C5-B116-424C-9011-9C9EFEAC20FD}" srcOrd="0" destOrd="0" presId="urn:microsoft.com/office/officeart/2005/8/layout/arrow2"/>
    <dgm:cxn modelId="{878DD616-5ABE-CF47-A97E-634102BAA43B}" type="presParOf" srcId="{7E9FFD45-5ECD-3046-8684-446BB5E8059D}" destId="{A47CA837-5E72-6649-8BE1-45E239509C57}" srcOrd="0" destOrd="0" presId="urn:microsoft.com/office/officeart/2005/8/layout/arrow2"/>
    <dgm:cxn modelId="{EF192A57-D62D-AF4E-984B-DC09F3EFA8F3}" type="presParOf" srcId="{7E9FFD45-5ECD-3046-8684-446BB5E8059D}" destId="{258F3F00-D183-8D43-A6F2-FE771D8F6C3C}" srcOrd="1" destOrd="0" presId="urn:microsoft.com/office/officeart/2005/8/layout/arrow2"/>
    <dgm:cxn modelId="{6CA49D6B-7C69-CE42-8EE5-8C0644E0B366}" type="presParOf" srcId="{258F3F00-D183-8D43-A6F2-FE771D8F6C3C}" destId="{059374AD-4837-334E-A9DB-EFDE074C5673}" srcOrd="0" destOrd="0" presId="urn:microsoft.com/office/officeart/2005/8/layout/arrow2"/>
    <dgm:cxn modelId="{07208296-C8D5-9A46-B110-32CB2F213EBC}" type="presParOf" srcId="{258F3F00-D183-8D43-A6F2-FE771D8F6C3C}" destId="{FF338D36-6C32-E84D-A106-19C261A79891}" srcOrd="1" destOrd="0" presId="urn:microsoft.com/office/officeart/2005/8/layout/arrow2"/>
    <dgm:cxn modelId="{09B877D4-908D-D24B-8F67-E41AD7B7A4AD}" type="presParOf" srcId="{258F3F00-D183-8D43-A6F2-FE771D8F6C3C}" destId="{DBA3E9C7-0EEC-2D46-8C94-F2E15632945E}" srcOrd="2" destOrd="0" presId="urn:microsoft.com/office/officeart/2005/8/layout/arrow2"/>
    <dgm:cxn modelId="{7157904D-D4E4-5646-8A3C-E63D40AF9FA2}" type="presParOf" srcId="{258F3F00-D183-8D43-A6F2-FE771D8F6C3C}" destId="{26DBA50F-6928-944A-94AF-70FE03591648}" srcOrd="3" destOrd="0" presId="urn:microsoft.com/office/officeart/2005/8/layout/arrow2"/>
    <dgm:cxn modelId="{88371F8A-DD82-CF4F-B718-65AB148811DE}" type="presParOf" srcId="{258F3F00-D183-8D43-A6F2-FE771D8F6C3C}" destId="{66E91284-254D-F146-853D-997E9505B902}" srcOrd="4" destOrd="0" presId="urn:microsoft.com/office/officeart/2005/8/layout/arrow2"/>
    <dgm:cxn modelId="{ECB27438-5D5E-B549-AD20-8FBAB5820C86}" type="presParOf" srcId="{258F3F00-D183-8D43-A6F2-FE771D8F6C3C}" destId="{C6A961C5-B116-424C-9011-9C9EFEAC20FD}" srcOrd="5" destOrd="0" presId="urn:microsoft.com/office/officeart/2005/8/layout/arrow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483E0AB-36BF-4840-AB31-F595E29FA401}" type="doc">
      <dgm:prSet loTypeId="urn:microsoft.com/office/officeart/2005/8/layout/cycle4#2" loCatId="cycle" qsTypeId="urn:microsoft.com/office/officeart/2005/8/quickstyle/simple1" qsCatId="simple" csTypeId="urn:microsoft.com/office/officeart/2005/8/colors/colorful5" csCatId="colorful" phldr="1"/>
      <dgm:spPr/>
      <dgm:t>
        <a:bodyPr/>
        <a:lstStyle/>
        <a:p>
          <a:endParaRPr lang="en-GB"/>
        </a:p>
      </dgm:t>
    </dgm:pt>
    <dgm:pt modelId="{22E323C3-B103-4E06-B904-468704DD69F8}">
      <dgm:prSet phldrT="[Text]" custT="1"/>
      <dgm:spPr/>
      <dgm:t>
        <a:bodyPr/>
        <a:lstStyle/>
        <a:p>
          <a:pPr algn="l"/>
          <a:r>
            <a:rPr lang="en-GB" sz="1900" b="1" dirty="0" smtClean="0">
              <a:solidFill>
                <a:schemeClr val="tx1"/>
              </a:solidFill>
            </a:rPr>
            <a:t>Representation</a:t>
          </a:r>
        </a:p>
        <a:p>
          <a:pPr algn="l"/>
          <a:r>
            <a:rPr lang="en-GB" sz="1900" b="1" dirty="0" smtClean="0">
              <a:solidFill>
                <a:schemeClr val="tx1"/>
              </a:solidFill>
            </a:rPr>
            <a:t>&amp; Structure</a:t>
          </a:r>
          <a:endParaRPr lang="en-GB" sz="1900" b="1" dirty="0">
            <a:solidFill>
              <a:schemeClr val="tx1"/>
            </a:solidFill>
          </a:endParaRPr>
        </a:p>
      </dgm:t>
    </dgm:pt>
    <dgm:pt modelId="{AC6A9C30-4265-465E-8BDC-22B8D9E39BF3}" type="parTrans" cxnId="{C09BD8AB-3525-4E8C-BC84-FD2B5EEB7571}">
      <dgm:prSet/>
      <dgm:spPr/>
      <dgm:t>
        <a:bodyPr/>
        <a:lstStyle/>
        <a:p>
          <a:endParaRPr lang="en-GB"/>
        </a:p>
      </dgm:t>
    </dgm:pt>
    <dgm:pt modelId="{5021CA2F-D158-41BD-952B-F57281645E8E}" type="sibTrans" cxnId="{C09BD8AB-3525-4E8C-BC84-FD2B5EEB7571}">
      <dgm:prSet/>
      <dgm:spPr/>
      <dgm:t>
        <a:bodyPr/>
        <a:lstStyle/>
        <a:p>
          <a:endParaRPr lang="en-GB"/>
        </a:p>
      </dgm:t>
    </dgm:pt>
    <dgm:pt modelId="{3530731D-79A7-4A6F-B2B4-28B8C9C75CAB}">
      <dgm:prSet phldrT="[Text]"/>
      <dgm:spPr/>
      <dgm:t>
        <a:bodyPr/>
        <a:lstStyle/>
        <a:p>
          <a:r>
            <a:rPr lang="en-GB" dirty="0" smtClean="0"/>
            <a:t>Access</a:t>
          </a:r>
          <a:endParaRPr lang="en-GB" dirty="0"/>
        </a:p>
      </dgm:t>
    </dgm:pt>
    <dgm:pt modelId="{823BB718-FCEA-4901-AD19-6C33D2D8EF09}" type="parTrans" cxnId="{00A3D434-C224-42F0-AAAB-275AA7B73AB3}">
      <dgm:prSet/>
      <dgm:spPr/>
      <dgm:t>
        <a:bodyPr/>
        <a:lstStyle/>
        <a:p>
          <a:endParaRPr lang="en-GB"/>
        </a:p>
      </dgm:t>
    </dgm:pt>
    <dgm:pt modelId="{BF63D3F5-E901-414A-8072-D03C4E359189}" type="sibTrans" cxnId="{00A3D434-C224-42F0-AAAB-275AA7B73AB3}">
      <dgm:prSet/>
      <dgm:spPr/>
      <dgm:t>
        <a:bodyPr/>
        <a:lstStyle/>
        <a:p>
          <a:endParaRPr lang="en-GB"/>
        </a:p>
      </dgm:t>
    </dgm:pt>
    <dgm:pt modelId="{2A58493D-D840-4D21-BADB-892F52C2765B}">
      <dgm:prSet phldrT="[Text]" custT="1"/>
      <dgm:spPr/>
      <dgm:t>
        <a:bodyPr/>
        <a:lstStyle/>
        <a:p>
          <a:pPr algn="r"/>
          <a:r>
            <a:rPr lang="en-GB" sz="1900" b="1" dirty="0" smtClean="0">
              <a:solidFill>
                <a:schemeClr val="tx1"/>
              </a:solidFill>
            </a:rPr>
            <a:t>Mathematical Thinking</a:t>
          </a:r>
          <a:endParaRPr lang="en-GB" sz="1900" b="1" dirty="0">
            <a:solidFill>
              <a:schemeClr val="tx1"/>
            </a:solidFill>
          </a:endParaRPr>
        </a:p>
      </dgm:t>
    </dgm:pt>
    <dgm:pt modelId="{3E379897-019F-4AAB-9C4F-E6E8BB6FF46C}" type="parTrans" cxnId="{05FCD9C7-35F5-4447-B14C-FD319B1A6AD3}">
      <dgm:prSet/>
      <dgm:spPr/>
      <dgm:t>
        <a:bodyPr/>
        <a:lstStyle/>
        <a:p>
          <a:endParaRPr lang="en-GB"/>
        </a:p>
      </dgm:t>
    </dgm:pt>
    <dgm:pt modelId="{417741D1-017B-41B5-B74E-1E78A27123BF}" type="sibTrans" cxnId="{05FCD9C7-35F5-4447-B14C-FD319B1A6AD3}">
      <dgm:prSet/>
      <dgm:spPr/>
      <dgm:t>
        <a:bodyPr/>
        <a:lstStyle/>
        <a:p>
          <a:endParaRPr lang="en-GB"/>
        </a:p>
      </dgm:t>
    </dgm:pt>
    <dgm:pt modelId="{80DB8F0E-0584-4227-88E5-0EA537F0BD7B}">
      <dgm:prSet phldrT="[Text]"/>
      <dgm:spPr/>
      <dgm:t>
        <a:bodyPr/>
        <a:lstStyle/>
        <a:p>
          <a:r>
            <a:rPr lang="en-GB" dirty="0" smtClean="0"/>
            <a:t>Chains </a:t>
          </a:r>
          <a:r>
            <a:rPr lang="en-GB" smtClean="0"/>
            <a:t>of Reasoning</a:t>
          </a:r>
          <a:endParaRPr lang="en-GB" dirty="0"/>
        </a:p>
      </dgm:t>
    </dgm:pt>
    <dgm:pt modelId="{6CD5B008-C8F8-4879-B581-B1E3462E7DB4}" type="parTrans" cxnId="{9849B9FC-C283-4B9C-B2C8-6BC37FE2EEF8}">
      <dgm:prSet/>
      <dgm:spPr/>
      <dgm:t>
        <a:bodyPr/>
        <a:lstStyle/>
        <a:p>
          <a:endParaRPr lang="en-GB"/>
        </a:p>
      </dgm:t>
    </dgm:pt>
    <dgm:pt modelId="{74DDB3FE-DC03-4787-9C8E-BF40C6B14C22}" type="sibTrans" cxnId="{9849B9FC-C283-4B9C-B2C8-6BC37FE2EEF8}">
      <dgm:prSet/>
      <dgm:spPr/>
      <dgm:t>
        <a:bodyPr/>
        <a:lstStyle/>
        <a:p>
          <a:endParaRPr lang="en-GB"/>
        </a:p>
      </dgm:t>
    </dgm:pt>
    <dgm:pt modelId="{74389412-38CB-4EEC-8073-F1DA990246C2}">
      <dgm:prSet phldrT="[Text]"/>
      <dgm:spPr/>
      <dgm:t>
        <a:bodyPr/>
        <a:lstStyle/>
        <a:p>
          <a:pPr algn="r"/>
          <a:r>
            <a:rPr lang="en-GB" b="1" dirty="0" smtClean="0">
              <a:solidFill>
                <a:schemeClr val="tx1"/>
              </a:solidFill>
            </a:rPr>
            <a:t>Fluency</a:t>
          </a:r>
          <a:endParaRPr lang="en-GB" b="1" dirty="0">
            <a:solidFill>
              <a:schemeClr val="tx1"/>
            </a:solidFill>
          </a:endParaRPr>
        </a:p>
      </dgm:t>
    </dgm:pt>
    <dgm:pt modelId="{ACA5FC57-3195-499D-9DDC-C7D250DE6182}" type="parTrans" cxnId="{57140D74-A084-4E10-979A-DCC6953F6A69}">
      <dgm:prSet/>
      <dgm:spPr/>
      <dgm:t>
        <a:bodyPr/>
        <a:lstStyle/>
        <a:p>
          <a:endParaRPr lang="en-GB"/>
        </a:p>
      </dgm:t>
    </dgm:pt>
    <dgm:pt modelId="{51BE3CF1-7132-4D5D-874D-1FB573AC0F39}" type="sibTrans" cxnId="{57140D74-A084-4E10-979A-DCC6953F6A69}">
      <dgm:prSet/>
      <dgm:spPr/>
      <dgm:t>
        <a:bodyPr/>
        <a:lstStyle/>
        <a:p>
          <a:endParaRPr lang="en-GB"/>
        </a:p>
      </dgm:t>
    </dgm:pt>
    <dgm:pt modelId="{4161C7C7-FF8C-4485-B947-AD005A87130D}">
      <dgm:prSet phldrT="[Text]"/>
      <dgm:spPr/>
      <dgm:t>
        <a:bodyPr/>
        <a:lstStyle/>
        <a:p>
          <a:r>
            <a:rPr lang="en-GB" dirty="0" smtClean="0"/>
            <a:t>Number Facts</a:t>
          </a:r>
          <a:endParaRPr lang="en-GB" dirty="0"/>
        </a:p>
      </dgm:t>
    </dgm:pt>
    <dgm:pt modelId="{26EB904A-CFE2-4FEB-8222-733DAD21002A}" type="parTrans" cxnId="{A280EBA6-CD31-4938-8CBA-1B7514895087}">
      <dgm:prSet/>
      <dgm:spPr/>
      <dgm:t>
        <a:bodyPr/>
        <a:lstStyle/>
        <a:p>
          <a:endParaRPr lang="en-GB"/>
        </a:p>
      </dgm:t>
    </dgm:pt>
    <dgm:pt modelId="{1964AFA4-9998-4691-83F9-0CE249B16144}" type="sibTrans" cxnId="{A280EBA6-CD31-4938-8CBA-1B7514895087}">
      <dgm:prSet/>
      <dgm:spPr/>
      <dgm:t>
        <a:bodyPr/>
        <a:lstStyle/>
        <a:p>
          <a:endParaRPr lang="en-GB"/>
        </a:p>
      </dgm:t>
    </dgm:pt>
    <dgm:pt modelId="{8E639659-3F5C-43C7-9400-9ECA486EFD8B}">
      <dgm:prSet phldrT="[Text]"/>
      <dgm:spPr/>
      <dgm:t>
        <a:bodyPr/>
        <a:lstStyle/>
        <a:p>
          <a:pPr algn="l"/>
          <a:r>
            <a:rPr lang="en-GB" b="1" dirty="0" smtClean="0">
              <a:solidFill>
                <a:schemeClr val="tx1"/>
              </a:solidFill>
            </a:rPr>
            <a:t>Variation</a:t>
          </a:r>
          <a:endParaRPr lang="en-GB" b="1" dirty="0">
            <a:solidFill>
              <a:schemeClr val="tx1"/>
            </a:solidFill>
          </a:endParaRPr>
        </a:p>
      </dgm:t>
    </dgm:pt>
    <dgm:pt modelId="{EEB896D4-BF7E-402C-A701-0CDB404D564E}" type="parTrans" cxnId="{8C26FFE9-4987-438B-ABBF-B6B535013D57}">
      <dgm:prSet/>
      <dgm:spPr/>
      <dgm:t>
        <a:bodyPr/>
        <a:lstStyle/>
        <a:p>
          <a:endParaRPr lang="en-GB"/>
        </a:p>
      </dgm:t>
    </dgm:pt>
    <dgm:pt modelId="{FBDF778C-D1C4-43D8-9059-AB9371C7E615}" type="sibTrans" cxnId="{8C26FFE9-4987-438B-ABBF-B6B535013D57}">
      <dgm:prSet/>
      <dgm:spPr/>
      <dgm:t>
        <a:bodyPr/>
        <a:lstStyle/>
        <a:p>
          <a:endParaRPr lang="en-GB"/>
        </a:p>
      </dgm:t>
    </dgm:pt>
    <dgm:pt modelId="{9B117384-E209-4A2A-A4E8-84B50D8EBA83}">
      <dgm:prSet phldrT="[Text]"/>
      <dgm:spPr/>
      <dgm:t>
        <a:bodyPr/>
        <a:lstStyle/>
        <a:p>
          <a:r>
            <a:rPr lang="en-GB" dirty="0" smtClean="0"/>
            <a:t>Procedural</a:t>
          </a:r>
          <a:endParaRPr lang="en-GB" dirty="0"/>
        </a:p>
      </dgm:t>
    </dgm:pt>
    <dgm:pt modelId="{2B25C48D-BDCD-4CD9-ACC9-3E12B10E5D93}" type="parTrans" cxnId="{F99A544B-E6E7-438D-8D1A-282636FCF47E}">
      <dgm:prSet/>
      <dgm:spPr/>
      <dgm:t>
        <a:bodyPr/>
        <a:lstStyle/>
        <a:p>
          <a:endParaRPr lang="en-GB"/>
        </a:p>
      </dgm:t>
    </dgm:pt>
    <dgm:pt modelId="{284639CF-9E75-410F-8DE7-C0311306B9DB}" type="sibTrans" cxnId="{F99A544B-E6E7-438D-8D1A-282636FCF47E}">
      <dgm:prSet/>
      <dgm:spPr/>
      <dgm:t>
        <a:bodyPr/>
        <a:lstStyle/>
        <a:p>
          <a:endParaRPr lang="en-GB"/>
        </a:p>
      </dgm:t>
    </dgm:pt>
    <dgm:pt modelId="{60BF146E-32ED-49A7-9622-6EB150A45B8C}">
      <dgm:prSet/>
      <dgm:spPr/>
      <dgm:t>
        <a:bodyPr/>
        <a:lstStyle/>
        <a:p>
          <a:r>
            <a:rPr lang="en-GB" dirty="0" smtClean="0"/>
            <a:t>Conceptual</a:t>
          </a:r>
          <a:endParaRPr lang="en-GB" dirty="0"/>
        </a:p>
      </dgm:t>
    </dgm:pt>
    <dgm:pt modelId="{F48CE58E-8000-4A2B-9C55-0F46D46D9C29}" type="parTrans" cxnId="{D3EB8995-C95F-449E-9A16-DBC49AB31200}">
      <dgm:prSet/>
      <dgm:spPr/>
      <dgm:t>
        <a:bodyPr/>
        <a:lstStyle/>
        <a:p>
          <a:endParaRPr lang="en-GB"/>
        </a:p>
      </dgm:t>
    </dgm:pt>
    <dgm:pt modelId="{FB410023-2686-47EF-815B-7B003D53B854}" type="sibTrans" cxnId="{D3EB8995-C95F-449E-9A16-DBC49AB31200}">
      <dgm:prSet/>
      <dgm:spPr/>
      <dgm:t>
        <a:bodyPr/>
        <a:lstStyle/>
        <a:p>
          <a:endParaRPr lang="en-GB"/>
        </a:p>
      </dgm:t>
    </dgm:pt>
    <dgm:pt modelId="{796FB5F6-1374-466D-BD8A-1BE79B725736}">
      <dgm:prSet phldrT="[Text]"/>
      <dgm:spPr/>
      <dgm:t>
        <a:bodyPr/>
        <a:lstStyle/>
        <a:p>
          <a:r>
            <a:rPr lang="en-GB" dirty="0" smtClean="0"/>
            <a:t>Table Facts</a:t>
          </a:r>
          <a:endParaRPr lang="en-GB" dirty="0"/>
        </a:p>
      </dgm:t>
    </dgm:pt>
    <dgm:pt modelId="{F25CE0FB-22B5-4F8D-9001-AF09712FC8A2}" type="parTrans" cxnId="{DFA808DF-B625-4043-8539-17B00FFE081D}">
      <dgm:prSet/>
      <dgm:spPr/>
      <dgm:t>
        <a:bodyPr/>
        <a:lstStyle/>
        <a:p>
          <a:endParaRPr lang="en-GB"/>
        </a:p>
      </dgm:t>
    </dgm:pt>
    <dgm:pt modelId="{D3697825-63C2-4966-8D86-DEDCFD57BEE3}" type="sibTrans" cxnId="{DFA808DF-B625-4043-8539-17B00FFE081D}">
      <dgm:prSet/>
      <dgm:spPr/>
      <dgm:t>
        <a:bodyPr/>
        <a:lstStyle/>
        <a:p>
          <a:endParaRPr lang="en-GB"/>
        </a:p>
      </dgm:t>
    </dgm:pt>
    <dgm:pt modelId="{097D2E13-0A43-46A7-9C85-8F66660FEA22}">
      <dgm:prSet phldrT="[Text]"/>
      <dgm:spPr/>
      <dgm:t>
        <a:bodyPr/>
        <a:lstStyle/>
        <a:p>
          <a:r>
            <a:rPr lang="en-GB" dirty="0" smtClean="0"/>
            <a:t>Pattern</a:t>
          </a:r>
          <a:endParaRPr lang="en-GB" dirty="0"/>
        </a:p>
      </dgm:t>
    </dgm:pt>
    <dgm:pt modelId="{FCC8AB38-0848-44A3-AEC9-DF45086CC2E4}" type="parTrans" cxnId="{71975241-F59E-4816-9B29-48A1822A750C}">
      <dgm:prSet/>
      <dgm:spPr/>
      <dgm:t>
        <a:bodyPr/>
        <a:lstStyle/>
        <a:p>
          <a:endParaRPr lang="en-GB"/>
        </a:p>
      </dgm:t>
    </dgm:pt>
    <dgm:pt modelId="{0F2F9D9C-B84E-4F34-B1D4-54F707B47FD5}" type="sibTrans" cxnId="{71975241-F59E-4816-9B29-48A1822A750C}">
      <dgm:prSet/>
      <dgm:spPr/>
      <dgm:t>
        <a:bodyPr/>
        <a:lstStyle/>
        <a:p>
          <a:endParaRPr lang="en-GB"/>
        </a:p>
      </dgm:t>
    </dgm:pt>
    <dgm:pt modelId="{4722707C-02C0-4593-82C2-F2C42050B480}">
      <dgm:prSet phldrT="[Text]"/>
      <dgm:spPr/>
      <dgm:t>
        <a:bodyPr/>
        <a:lstStyle/>
        <a:p>
          <a:r>
            <a:rPr lang="en-GB" dirty="0" smtClean="0"/>
            <a:t>Making Connections</a:t>
          </a:r>
          <a:endParaRPr lang="en-GB" dirty="0"/>
        </a:p>
      </dgm:t>
    </dgm:pt>
    <dgm:pt modelId="{A27419D1-E9E8-4BD1-9E2A-EC33C95B4F8C}" type="parTrans" cxnId="{C1FDCE29-0A78-4A53-B286-B0F04AD6A093}">
      <dgm:prSet/>
      <dgm:spPr/>
      <dgm:t>
        <a:bodyPr/>
        <a:lstStyle/>
        <a:p>
          <a:endParaRPr lang="en-GB"/>
        </a:p>
      </dgm:t>
    </dgm:pt>
    <dgm:pt modelId="{99AD0CF7-6120-4D49-9297-74D7AFEFBEC4}" type="sibTrans" cxnId="{C1FDCE29-0A78-4A53-B286-B0F04AD6A093}">
      <dgm:prSet/>
      <dgm:spPr/>
      <dgm:t>
        <a:bodyPr/>
        <a:lstStyle/>
        <a:p>
          <a:endParaRPr lang="en-GB"/>
        </a:p>
      </dgm:t>
    </dgm:pt>
    <dgm:pt modelId="{CCAC4D98-EA18-48FB-9F64-F179F19FCE96}">
      <dgm:prSet phldrT="[Text]"/>
      <dgm:spPr/>
      <dgm:t>
        <a:bodyPr/>
        <a:lstStyle/>
        <a:p>
          <a:r>
            <a:rPr lang="en-GB" dirty="0" smtClean="0"/>
            <a:t>Making Connections</a:t>
          </a:r>
          <a:endParaRPr lang="en-GB" dirty="0"/>
        </a:p>
      </dgm:t>
    </dgm:pt>
    <dgm:pt modelId="{206EA1B7-81AB-4402-816B-2313B7FDFF96}" type="parTrans" cxnId="{2ECE6DD3-4800-4DD4-A24A-49C397352BCE}">
      <dgm:prSet/>
      <dgm:spPr/>
      <dgm:t>
        <a:bodyPr/>
        <a:lstStyle/>
        <a:p>
          <a:endParaRPr lang="en-GB"/>
        </a:p>
      </dgm:t>
    </dgm:pt>
    <dgm:pt modelId="{DB451673-33A6-4B32-800B-6E953CB1BED6}" type="sibTrans" cxnId="{2ECE6DD3-4800-4DD4-A24A-49C397352BCE}">
      <dgm:prSet/>
      <dgm:spPr/>
      <dgm:t>
        <a:bodyPr/>
        <a:lstStyle/>
        <a:p>
          <a:endParaRPr lang="en-GB"/>
        </a:p>
      </dgm:t>
    </dgm:pt>
    <dgm:pt modelId="{CCFDEAFB-B0E1-48E5-9214-2A0649B73FEB}">
      <dgm:prSet/>
      <dgm:spPr/>
      <dgm:t>
        <a:bodyPr/>
        <a:lstStyle/>
        <a:p>
          <a:r>
            <a:rPr lang="en-GB" dirty="0" smtClean="0"/>
            <a:t>Making Connections</a:t>
          </a:r>
          <a:endParaRPr lang="en-GB" dirty="0"/>
        </a:p>
      </dgm:t>
    </dgm:pt>
    <dgm:pt modelId="{B8A6E30A-C727-4C33-841F-36C211ECE0E7}" type="parTrans" cxnId="{CEFF7302-BB1B-4BF1-8409-64588431E87D}">
      <dgm:prSet/>
      <dgm:spPr/>
      <dgm:t>
        <a:bodyPr/>
        <a:lstStyle/>
        <a:p>
          <a:endParaRPr lang="en-GB"/>
        </a:p>
      </dgm:t>
    </dgm:pt>
    <dgm:pt modelId="{27C5CCAE-F00F-4258-B82D-1DBD481E073D}" type="sibTrans" cxnId="{CEFF7302-BB1B-4BF1-8409-64588431E87D}">
      <dgm:prSet/>
      <dgm:spPr/>
      <dgm:t>
        <a:bodyPr/>
        <a:lstStyle/>
        <a:p>
          <a:endParaRPr lang="en-GB"/>
        </a:p>
      </dgm:t>
    </dgm:pt>
    <dgm:pt modelId="{AA97F1D8-8881-4633-AF5C-D53089DDD6C8}">
      <dgm:prSet phldrT="[Text]"/>
      <dgm:spPr/>
      <dgm:t>
        <a:bodyPr/>
        <a:lstStyle/>
        <a:p>
          <a:r>
            <a:rPr lang="en-GB" dirty="0" smtClean="0"/>
            <a:t>Making Connections</a:t>
          </a:r>
          <a:endParaRPr lang="en-GB" dirty="0"/>
        </a:p>
      </dgm:t>
    </dgm:pt>
    <dgm:pt modelId="{03F616EF-AC96-4691-8BBF-2ECCBD32686A}" type="parTrans" cxnId="{D65D7CCD-5C7F-46E9-A56B-E9134D03F3C0}">
      <dgm:prSet/>
      <dgm:spPr/>
      <dgm:t>
        <a:bodyPr/>
        <a:lstStyle/>
        <a:p>
          <a:endParaRPr lang="en-GB"/>
        </a:p>
      </dgm:t>
    </dgm:pt>
    <dgm:pt modelId="{E83E0DA9-0493-45D8-B88F-F914EC0B728C}" type="sibTrans" cxnId="{D65D7CCD-5C7F-46E9-A56B-E9134D03F3C0}">
      <dgm:prSet/>
      <dgm:spPr/>
      <dgm:t>
        <a:bodyPr/>
        <a:lstStyle/>
        <a:p>
          <a:endParaRPr lang="en-GB"/>
        </a:p>
      </dgm:t>
    </dgm:pt>
    <dgm:pt modelId="{98312319-2538-4198-B6DA-B0F934700EAF}" type="pres">
      <dgm:prSet presAssocID="{F483E0AB-36BF-4840-AB31-F595E29FA401}" presName="cycleMatrixDiagram" presStyleCnt="0">
        <dgm:presLayoutVars>
          <dgm:chMax val="1"/>
          <dgm:dir/>
          <dgm:animLvl val="lvl"/>
          <dgm:resizeHandles val="exact"/>
        </dgm:presLayoutVars>
      </dgm:prSet>
      <dgm:spPr/>
      <dgm:t>
        <a:bodyPr/>
        <a:lstStyle/>
        <a:p>
          <a:endParaRPr lang="en-GB"/>
        </a:p>
      </dgm:t>
    </dgm:pt>
    <dgm:pt modelId="{9517F00B-FC82-4BA2-B2D8-3163E0B76F23}" type="pres">
      <dgm:prSet presAssocID="{F483E0AB-36BF-4840-AB31-F595E29FA401}" presName="children" presStyleCnt="0"/>
      <dgm:spPr/>
    </dgm:pt>
    <dgm:pt modelId="{F862E0ED-7B42-4762-92F7-044BDB6C119A}" type="pres">
      <dgm:prSet presAssocID="{F483E0AB-36BF-4840-AB31-F595E29FA401}" presName="child1group" presStyleCnt="0"/>
      <dgm:spPr/>
    </dgm:pt>
    <dgm:pt modelId="{2B94B00E-2568-4441-956B-A22D3C4EED0E}" type="pres">
      <dgm:prSet presAssocID="{F483E0AB-36BF-4840-AB31-F595E29FA401}" presName="child1" presStyleLbl="bgAcc1" presStyleIdx="0" presStyleCnt="4"/>
      <dgm:spPr/>
      <dgm:t>
        <a:bodyPr/>
        <a:lstStyle/>
        <a:p>
          <a:endParaRPr lang="en-GB"/>
        </a:p>
      </dgm:t>
    </dgm:pt>
    <dgm:pt modelId="{1365C95A-FF09-4939-9585-6FF1FD590202}" type="pres">
      <dgm:prSet presAssocID="{F483E0AB-36BF-4840-AB31-F595E29FA401}" presName="child1Text" presStyleLbl="bgAcc1" presStyleIdx="0" presStyleCnt="4">
        <dgm:presLayoutVars>
          <dgm:bulletEnabled val="1"/>
        </dgm:presLayoutVars>
      </dgm:prSet>
      <dgm:spPr/>
      <dgm:t>
        <a:bodyPr/>
        <a:lstStyle/>
        <a:p>
          <a:endParaRPr lang="en-GB"/>
        </a:p>
      </dgm:t>
    </dgm:pt>
    <dgm:pt modelId="{348DF67F-2252-4E59-B27D-35668A38BE1C}" type="pres">
      <dgm:prSet presAssocID="{F483E0AB-36BF-4840-AB31-F595E29FA401}" presName="child2group" presStyleCnt="0"/>
      <dgm:spPr/>
    </dgm:pt>
    <dgm:pt modelId="{5AD39154-A209-4AC8-8855-C0F6E69B60AD}" type="pres">
      <dgm:prSet presAssocID="{F483E0AB-36BF-4840-AB31-F595E29FA401}" presName="child2" presStyleLbl="bgAcc1" presStyleIdx="1" presStyleCnt="4"/>
      <dgm:spPr/>
      <dgm:t>
        <a:bodyPr/>
        <a:lstStyle/>
        <a:p>
          <a:endParaRPr lang="en-GB"/>
        </a:p>
      </dgm:t>
    </dgm:pt>
    <dgm:pt modelId="{FB6E1734-39F0-4953-AE16-81F9D681331D}" type="pres">
      <dgm:prSet presAssocID="{F483E0AB-36BF-4840-AB31-F595E29FA401}" presName="child2Text" presStyleLbl="bgAcc1" presStyleIdx="1" presStyleCnt="4">
        <dgm:presLayoutVars>
          <dgm:bulletEnabled val="1"/>
        </dgm:presLayoutVars>
      </dgm:prSet>
      <dgm:spPr/>
      <dgm:t>
        <a:bodyPr/>
        <a:lstStyle/>
        <a:p>
          <a:endParaRPr lang="en-GB"/>
        </a:p>
      </dgm:t>
    </dgm:pt>
    <dgm:pt modelId="{8B5AC227-CED8-471F-B9D7-058182DBCE30}" type="pres">
      <dgm:prSet presAssocID="{F483E0AB-36BF-4840-AB31-F595E29FA401}" presName="child3group" presStyleCnt="0"/>
      <dgm:spPr/>
    </dgm:pt>
    <dgm:pt modelId="{983D7330-B899-4B1C-B58F-41A5EC504C16}" type="pres">
      <dgm:prSet presAssocID="{F483E0AB-36BF-4840-AB31-F595E29FA401}" presName="child3" presStyleLbl="bgAcc1" presStyleIdx="2" presStyleCnt="4"/>
      <dgm:spPr/>
      <dgm:t>
        <a:bodyPr/>
        <a:lstStyle/>
        <a:p>
          <a:endParaRPr lang="en-GB"/>
        </a:p>
      </dgm:t>
    </dgm:pt>
    <dgm:pt modelId="{7E5EE65D-ACE1-4CAB-AE81-652619F679AD}" type="pres">
      <dgm:prSet presAssocID="{F483E0AB-36BF-4840-AB31-F595E29FA401}" presName="child3Text" presStyleLbl="bgAcc1" presStyleIdx="2" presStyleCnt="4">
        <dgm:presLayoutVars>
          <dgm:bulletEnabled val="1"/>
        </dgm:presLayoutVars>
      </dgm:prSet>
      <dgm:spPr/>
      <dgm:t>
        <a:bodyPr/>
        <a:lstStyle/>
        <a:p>
          <a:endParaRPr lang="en-GB"/>
        </a:p>
      </dgm:t>
    </dgm:pt>
    <dgm:pt modelId="{33846F67-5FA4-48C8-B048-A2412538224A}" type="pres">
      <dgm:prSet presAssocID="{F483E0AB-36BF-4840-AB31-F595E29FA401}" presName="child4group" presStyleCnt="0"/>
      <dgm:spPr/>
    </dgm:pt>
    <dgm:pt modelId="{24306224-40E3-4BD3-AE82-CE61C8405A28}" type="pres">
      <dgm:prSet presAssocID="{F483E0AB-36BF-4840-AB31-F595E29FA401}" presName="child4" presStyleLbl="bgAcc1" presStyleIdx="3" presStyleCnt="4" custLinFactNeighborY="0"/>
      <dgm:spPr/>
      <dgm:t>
        <a:bodyPr/>
        <a:lstStyle/>
        <a:p>
          <a:endParaRPr lang="en-GB"/>
        </a:p>
      </dgm:t>
    </dgm:pt>
    <dgm:pt modelId="{32420C53-4C5F-4036-B496-5CE0CFF74817}" type="pres">
      <dgm:prSet presAssocID="{F483E0AB-36BF-4840-AB31-F595E29FA401}" presName="child4Text" presStyleLbl="bgAcc1" presStyleIdx="3" presStyleCnt="4">
        <dgm:presLayoutVars>
          <dgm:bulletEnabled val="1"/>
        </dgm:presLayoutVars>
      </dgm:prSet>
      <dgm:spPr/>
      <dgm:t>
        <a:bodyPr/>
        <a:lstStyle/>
        <a:p>
          <a:endParaRPr lang="en-GB"/>
        </a:p>
      </dgm:t>
    </dgm:pt>
    <dgm:pt modelId="{EF335ABF-5416-44EE-ACE0-6222B79A39D8}" type="pres">
      <dgm:prSet presAssocID="{F483E0AB-36BF-4840-AB31-F595E29FA401}" presName="childPlaceholder" presStyleCnt="0"/>
      <dgm:spPr/>
    </dgm:pt>
    <dgm:pt modelId="{B1481DF9-FE19-4B26-9BF1-7AA65010C63A}" type="pres">
      <dgm:prSet presAssocID="{F483E0AB-36BF-4840-AB31-F595E29FA401}" presName="circle" presStyleCnt="0"/>
      <dgm:spPr/>
    </dgm:pt>
    <dgm:pt modelId="{E70BA328-C568-4538-8468-5240056195EA}" type="pres">
      <dgm:prSet presAssocID="{F483E0AB-36BF-4840-AB31-F595E29FA401}" presName="quadrant1" presStyleLbl="node1" presStyleIdx="0" presStyleCnt="4" custLinFactNeighborX="9" custLinFactNeighborY="9">
        <dgm:presLayoutVars>
          <dgm:chMax val="1"/>
          <dgm:bulletEnabled val="1"/>
        </dgm:presLayoutVars>
      </dgm:prSet>
      <dgm:spPr/>
      <dgm:t>
        <a:bodyPr/>
        <a:lstStyle/>
        <a:p>
          <a:endParaRPr lang="en-GB"/>
        </a:p>
      </dgm:t>
    </dgm:pt>
    <dgm:pt modelId="{38CC1600-32E7-47A6-9CAA-16434BE81CD3}" type="pres">
      <dgm:prSet presAssocID="{F483E0AB-36BF-4840-AB31-F595E29FA401}" presName="quadrant2" presStyleLbl="node1" presStyleIdx="1" presStyleCnt="4">
        <dgm:presLayoutVars>
          <dgm:chMax val="1"/>
          <dgm:bulletEnabled val="1"/>
        </dgm:presLayoutVars>
      </dgm:prSet>
      <dgm:spPr/>
      <dgm:t>
        <a:bodyPr/>
        <a:lstStyle/>
        <a:p>
          <a:endParaRPr lang="en-GB"/>
        </a:p>
      </dgm:t>
    </dgm:pt>
    <dgm:pt modelId="{2D6F1DFA-D33F-4976-9E90-9218015D64A9}" type="pres">
      <dgm:prSet presAssocID="{F483E0AB-36BF-4840-AB31-F595E29FA401}" presName="quadrant3" presStyleLbl="node1" presStyleIdx="2" presStyleCnt="4">
        <dgm:presLayoutVars>
          <dgm:chMax val="1"/>
          <dgm:bulletEnabled val="1"/>
        </dgm:presLayoutVars>
      </dgm:prSet>
      <dgm:spPr/>
      <dgm:t>
        <a:bodyPr/>
        <a:lstStyle/>
        <a:p>
          <a:endParaRPr lang="en-GB"/>
        </a:p>
      </dgm:t>
    </dgm:pt>
    <dgm:pt modelId="{D72309E7-5DFE-401A-87AA-77BE6BBF3E42}" type="pres">
      <dgm:prSet presAssocID="{F483E0AB-36BF-4840-AB31-F595E29FA401}" presName="quadrant4" presStyleLbl="node1" presStyleIdx="3" presStyleCnt="4">
        <dgm:presLayoutVars>
          <dgm:chMax val="1"/>
          <dgm:bulletEnabled val="1"/>
        </dgm:presLayoutVars>
      </dgm:prSet>
      <dgm:spPr/>
      <dgm:t>
        <a:bodyPr/>
        <a:lstStyle/>
        <a:p>
          <a:endParaRPr lang="en-GB"/>
        </a:p>
      </dgm:t>
    </dgm:pt>
    <dgm:pt modelId="{377CA086-8A14-44C6-B778-A9AC6F5BF926}" type="pres">
      <dgm:prSet presAssocID="{F483E0AB-36BF-4840-AB31-F595E29FA401}" presName="quadrantPlaceholder" presStyleCnt="0"/>
      <dgm:spPr/>
    </dgm:pt>
    <dgm:pt modelId="{2477DBA9-141C-43DB-B34F-60ECA3D54DAA}" type="pres">
      <dgm:prSet presAssocID="{F483E0AB-36BF-4840-AB31-F595E29FA401}" presName="center1" presStyleLbl="fgShp" presStyleIdx="0" presStyleCnt="2"/>
      <dgm:spPr/>
    </dgm:pt>
    <dgm:pt modelId="{A06D21F1-AE5D-4FC8-B64E-A7E8CD8D7EF2}" type="pres">
      <dgm:prSet presAssocID="{F483E0AB-36BF-4840-AB31-F595E29FA401}" presName="center2" presStyleLbl="fgShp" presStyleIdx="1" presStyleCnt="2"/>
      <dgm:spPr/>
    </dgm:pt>
  </dgm:ptLst>
  <dgm:cxnLst>
    <dgm:cxn modelId="{D209472B-BDC3-8540-9BB6-0339E42B618E}" type="presOf" srcId="{4161C7C7-FF8C-4485-B947-AD005A87130D}" destId="{983D7330-B899-4B1C-B58F-41A5EC504C16}" srcOrd="0" destOrd="0" presId="urn:microsoft.com/office/officeart/2005/8/layout/cycle4#2"/>
    <dgm:cxn modelId="{841836C8-E30A-424F-9773-366547D914DB}" type="presOf" srcId="{60BF146E-32ED-49A7-9622-6EB150A45B8C}" destId="{24306224-40E3-4BD3-AE82-CE61C8405A28}" srcOrd="0" destOrd="1" presId="urn:microsoft.com/office/officeart/2005/8/layout/cycle4#2"/>
    <dgm:cxn modelId="{F5448215-4058-4447-BBAE-3CAF74768EFB}" type="presOf" srcId="{AA97F1D8-8881-4633-AF5C-D53089DDD6C8}" destId="{7E5EE65D-ACE1-4CAB-AE81-652619F679AD}" srcOrd="1" destOrd="2" presId="urn:microsoft.com/office/officeart/2005/8/layout/cycle4#2"/>
    <dgm:cxn modelId="{DE147574-C510-1246-8CD0-25C3584886BC}" type="presOf" srcId="{9B117384-E209-4A2A-A4E8-84B50D8EBA83}" destId="{24306224-40E3-4BD3-AE82-CE61C8405A28}" srcOrd="0" destOrd="0" presId="urn:microsoft.com/office/officeart/2005/8/layout/cycle4#2"/>
    <dgm:cxn modelId="{7CA09CDA-6476-B844-B2E9-3409E2E64F23}" type="presOf" srcId="{CCFDEAFB-B0E1-48E5-9214-2A0649B73FEB}" destId="{32420C53-4C5F-4036-B496-5CE0CFF74817}" srcOrd="1" destOrd="2" presId="urn:microsoft.com/office/officeart/2005/8/layout/cycle4#2"/>
    <dgm:cxn modelId="{967E3DE9-571D-E54E-9FAD-9FFC4E2011B1}" type="presOf" srcId="{2A58493D-D840-4D21-BADB-892F52C2765B}" destId="{38CC1600-32E7-47A6-9CAA-16434BE81CD3}" srcOrd="0" destOrd="0" presId="urn:microsoft.com/office/officeart/2005/8/layout/cycle4#2"/>
    <dgm:cxn modelId="{2E60E46A-A6CD-1C4E-87B4-02AF05281FAD}" type="presOf" srcId="{CCFDEAFB-B0E1-48E5-9214-2A0649B73FEB}" destId="{24306224-40E3-4BD3-AE82-CE61C8405A28}" srcOrd="0" destOrd="2" presId="urn:microsoft.com/office/officeart/2005/8/layout/cycle4#2"/>
    <dgm:cxn modelId="{60FA7E44-59B6-234E-9F01-A1078C43CBC2}" type="presOf" srcId="{CCAC4D98-EA18-48FB-9F64-F179F19FCE96}" destId="{5AD39154-A209-4AC8-8855-C0F6E69B60AD}" srcOrd="0" destOrd="1" presId="urn:microsoft.com/office/officeart/2005/8/layout/cycle4#2"/>
    <dgm:cxn modelId="{5FD8021B-437D-4447-8FE6-FE73EFBF8B7A}" type="presOf" srcId="{22E323C3-B103-4E06-B904-468704DD69F8}" destId="{E70BA328-C568-4538-8468-5240056195EA}" srcOrd="0" destOrd="0" presId="urn:microsoft.com/office/officeart/2005/8/layout/cycle4#2"/>
    <dgm:cxn modelId="{56B31172-51B4-EF45-A8C8-5169ABEA5033}" type="presOf" srcId="{097D2E13-0A43-46A7-9C85-8F66660FEA22}" destId="{2B94B00E-2568-4441-956B-A22D3C4EED0E}" srcOrd="0" destOrd="1" presId="urn:microsoft.com/office/officeart/2005/8/layout/cycle4#2"/>
    <dgm:cxn modelId="{D40297B4-48F1-A147-AB22-C50C53FE453C}" type="presOf" srcId="{74389412-38CB-4EEC-8073-F1DA990246C2}" destId="{2D6F1DFA-D33F-4976-9E90-9218015D64A9}" srcOrd="0" destOrd="0" presId="urn:microsoft.com/office/officeart/2005/8/layout/cycle4#2"/>
    <dgm:cxn modelId="{D3EB8995-C95F-449E-9A16-DBC49AB31200}" srcId="{8E639659-3F5C-43C7-9400-9ECA486EFD8B}" destId="{60BF146E-32ED-49A7-9622-6EB150A45B8C}" srcOrd="1" destOrd="0" parTransId="{F48CE58E-8000-4A2B-9C55-0F46D46D9C29}" sibTransId="{FB410023-2686-47EF-815B-7B003D53B854}"/>
    <dgm:cxn modelId="{AAD14619-E91B-664C-9B34-6EF273FED0A8}" type="presOf" srcId="{4722707C-02C0-4593-82C2-F2C42050B480}" destId="{2B94B00E-2568-4441-956B-A22D3C4EED0E}" srcOrd="0" destOrd="2" presId="urn:microsoft.com/office/officeart/2005/8/layout/cycle4#2"/>
    <dgm:cxn modelId="{66298B5A-5A5B-3E49-8130-8DFBF77F5BA2}" type="presOf" srcId="{AA97F1D8-8881-4633-AF5C-D53089DDD6C8}" destId="{983D7330-B899-4B1C-B58F-41A5EC504C16}" srcOrd="0" destOrd="2" presId="urn:microsoft.com/office/officeart/2005/8/layout/cycle4#2"/>
    <dgm:cxn modelId="{BF8F1280-C6B5-EE4D-A72E-3E101F918414}" type="presOf" srcId="{F483E0AB-36BF-4840-AB31-F595E29FA401}" destId="{98312319-2538-4198-B6DA-B0F934700EAF}" srcOrd="0" destOrd="0" presId="urn:microsoft.com/office/officeart/2005/8/layout/cycle4#2"/>
    <dgm:cxn modelId="{C46B4402-4339-3849-93EF-DDDA2B70C02B}" type="presOf" srcId="{3530731D-79A7-4A6F-B2B4-28B8C9C75CAB}" destId="{2B94B00E-2568-4441-956B-A22D3C4EED0E}" srcOrd="0" destOrd="0" presId="urn:microsoft.com/office/officeart/2005/8/layout/cycle4#2"/>
    <dgm:cxn modelId="{8C26FFE9-4987-438B-ABBF-B6B535013D57}" srcId="{F483E0AB-36BF-4840-AB31-F595E29FA401}" destId="{8E639659-3F5C-43C7-9400-9ECA486EFD8B}" srcOrd="3" destOrd="0" parTransId="{EEB896D4-BF7E-402C-A701-0CDB404D564E}" sibTransId="{FBDF778C-D1C4-43D8-9059-AB9371C7E615}"/>
    <dgm:cxn modelId="{8B7C30E3-43A8-E943-8667-609F12832E3F}" type="presOf" srcId="{3530731D-79A7-4A6F-B2B4-28B8C9C75CAB}" destId="{1365C95A-FF09-4939-9585-6FF1FD590202}" srcOrd="1" destOrd="0" presId="urn:microsoft.com/office/officeart/2005/8/layout/cycle4#2"/>
    <dgm:cxn modelId="{249CC828-14AD-1D43-A54A-C3F8D08754DC}" type="presOf" srcId="{CCAC4D98-EA18-48FB-9F64-F179F19FCE96}" destId="{FB6E1734-39F0-4953-AE16-81F9D681331D}" srcOrd="1" destOrd="1" presId="urn:microsoft.com/office/officeart/2005/8/layout/cycle4#2"/>
    <dgm:cxn modelId="{E85E9993-B05E-7F45-AF08-24ECE4778644}" type="presOf" srcId="{796FB5F6-1374-466D-BD8A-1BE79B725736}" destId="{7E5EE65D-ACE1-4CAB-AE81-652619F679AD}" srcOrd="1" destOrd="1" presId="urn:microsoft.com/office/officeart/2005/8/layout/cycle4#2"/>
    <dgm:cxn modelId="{99EC1AB8-F5A4-304D-92F1-69DFD4BD06CA}" type="presOf" srcId="{9B117384-E209-4A2A-A4E8-84B50D8EBA83}" destId="{32420C53-4C5F-4036-B496-5CE0CFF74817}" srcOrd="1" destOrd="0" presId="urn:microsoft.com/office/officeart/2005/8/layout/cycle4#2"/>
    <dgm:cxn modelId="{C1FDCE29-0A78-4A53-B286-B0F04AD6A093}" srcId="{22E323C3-B103-4E06-B904-468704DD69F8}" destId="{4722707C-02C0-4593-82C2-F2C42050B480}" srcOrd="2" destOrd="0" parTransId="{A27419D1-E9E8-4BD1-9E2A-EC33C95B4F8C}" sibTransId="{99AD0CF7-6120-4D49-9297-74D7AFEFBEC4}"/>
    <dgm:cxn modelId="{05FCD9C7-35F5-4447-B14C-FD319B1A6AD3}" srcId="{F483E0AB-36BF-4840-AB31-F595E29FA401}" destId="{2A58493D-D840-4D21-BADB-892F52C2765B}" srcOrd="1" destOrd="0" parTransId="{3E379897-019F-4AAB-9C4F-E6E8BB6FF46C}" sibTransId="{417741D1-017B-41B5-B74E-1E78A27123BF}"/>
    <dgm:cxn modelId="{DFA808DF-B625-4043-8539-17B00FFE081D}" srcId="{74389412-38CB-4EEC-8073-F1DA990246C2}" destId="{796FB5F6-1374-466D-BD8A-1BE79B725736}" srcOrd="1" destOrd="0" parTransId="{F25CE0FB-22B5-4F8D-9001-AF09712FC8A2}" sibTransId="{D3697825-63C2-4966-8D86-DEDCFD57BEE3}"/>
    <dgm:cxn modelId="{2396CDC5-575B-174D-A3D1-FC9EE128A406}" type="presOf" srcId="{60BF146E-32ED-49A7-9622-6EB150A45B8C}" destId="{32420C53-4C5F-4036-B496-5CE0CFF74817}" srcOrd="1" destOrd="1" presId="urn:microsoft.com/office/officeart/2005/8/layout/cycle4#2"/>
    <dgm:cxn modelId="{B91489DB-5A71-2A4B-8C58-BE08AF77736D}" type="presOf" srcId="{4722707C-02C0-4593-82C2-F2C42050B480}" destId="{1365C95A-FF09-4939-9585-6FF1FD590202}" srcOrd="1" destOrd="2" presId="urn:microsoft.com/office/officeart/2005/8/layout/cycle4#2"/>
    <dgm:cxn modelId="{A280EBA6-CD31-4938-8CBA-1B7514895087}" srcId="{74389412-38CB-4EEC-8073-F1DA990246C2}" destId="{4161C7C7-FF8C-4485-B947-AD005A87130D}" srcOrd="0" destOrd="0" parTransId="{26EB904A-CFE2-4FEB-8222-733DAD21002A}" sibTransId="{1964AFA4-9998-4691-83F9-0CE249B16144}"/>
    <dgm:cxn modelId="{71975241-F59E-4816-9B29-48A1822A750C}" srcId="{22E323C3-B103-4E06-B904-468704DD69F8}" destId="{097D2E13-0A43-46A7-9C85-8F66660FEA22}" srcOrd="1" destOrd="0" parTransId="{FCC8AB38-0848-44A3-AEC9-DF45086CC2E4}" sibTransId="{0F2F9D9C-B84E-4F34-B1D4-54F707B47FD5}"/>
    <dgm:cxn modelId="{B8E8D403-1B11-624C-9A55-487A575EAB80}" type="presOf" srcId="{796FB5F6-1374-466D-BD8A-1BE79B725736}" destId="{983D7330-B899-4B1C-B58F-41A5EC504C16}" srcOrd="0" destOrd="1" presId="urn:microsoft.com/office/officeart/2005/8/layout/cycle4#2"/>
    <dgm:cxn modelId="{C09BD8AB-3525-4E8C-BC84-FD2B5EEB7571}" srcId="{F483E0AB-36BF-4840-AB31-F595E29FA401}" destId="{22E323C3-B103-4E06-B904-468704DD69F8}" srcOrd="0" destOrd="0" parTransId="{AC6A9C30-4265-465E-8BDC-22B8D9E39BF3}" sibTransId="{5021CA2F-D158-41BD-952B-F57281645E8E}"/>
    <dgm:cxn modelId="{57140D74-A084-4E10-979A-DCC6953F6A69}" srcId="{F483E0AB-36BF-4840-AB31-F595E29FA401}" destId="{74389412-38CB-4EEC-8073-F1DA990246C2}" srcOrd="2" destOrd="0" parTransId="{ACA5FC57-3195-499D-9DDC-C7D250DE6182}" sibTransId="{51BE3CF1-7132-4D5D-874D-1FB573AC0F39}"/>
    <dgm:cxn modelId="{14ACD520-FCAA-144D-B319-DA2C2B7A831C}" type="presOf" srcId="{097D2E13-0A43-46A7-9C85-8F66660FEA22}" destId="{1365C95A-FF09-4939-9585-6FF1FD590202}" srcOrd="1" destOrd="1" presId="urn:microsoft.com/office/officeart/2005/8/layout/cycle4#2"/>
    <dgm:cxn modelId="{FF2C2A02-795F-DE4B-8A9B-597883A995DF}" type="presOf" srcId="{80DB8F0E-0584-4227-88E5-0EA537F0BD7B}" destId="{FB6E1734-39F0-4953-AE16-81F9D681331D}" srcOrd="1" destOrd="0" presId="urn:microsoft.com/office/officeart/2005/8/layout/cycle4#2"/>
    <dgm:cxn modelId="{2ECE6DD3-4800-4DD4-A24A-49C397352BCE}" srcId="{2A58493D-D840-4D21-BADB-892F52C2765B}" destId="{CCAC4D98-EA18-48FB-9F64-F179F19FCE96}" srcOrd="1" destOrd="0" parTransId="{206EA1B7-81AB-4402-816B-2313B7FDFF96}" sibTransId="{DB451673-33A6-4B32-800B-6E953CB1BED6}"/>
    <dgm:cxn modelId="{36541D28-CA58-2B45-B2ED-322D6DE24216}" type="presOf" srcId="{8E639659-3F5C-43C7-9400-9ECA486EFD8B}" destId="{D72309E7-5DFE-401A-87AA-77BE6BBF3E42}" srcOrd="0" destOrd="0" presId="urn:microsoft.com/office/officeart/2005/8/layout/cycle4#2"/>
    <dgm:cxn modelId="{D65D7CCD-5C7F-46E9-A56B-E9134D03F3C0}" srcId="{74389412-38CB-4EEC-8073-F1DA990246C2}" destId="{AA97F1D8-8881-4633-AF5C-D53089DDD6C8}" srcOrd="2" destOrd="0" parTransId="{03F616EF-AC96-4691-8BBF-2ECCBD32686A}" sibTransId="{E83E0DA9-0493-45D8-B88F-F914EC0B728C}"/>
    <dgm:cxn modelId="{CEFF7302-BB1B-4BF1-8409-64588431E87D}" srcId="{8E639659-3F5C-43C7-9400-9ECA486EFD8B}" destId="{CCFDEAFB-B0E1-48E5-9214-2A0649B73FEB}" srcOrd="2" destOrd="0" parTransId="{B8A6E30A-C727-4C33-841F-36C211ECE0E7}" sibTransId="{27C5CCAE-F00F-4258-B82D-1DBD481E073D}"/>
    <dgm:cxn modelId="{E66A2227-21EA-0A4F-B1C2-0C0E9AF09CE6}" type="presOf" srcId="{80DB8F0E-0584-4227-88E5-0EA537F0BD7B}" destId="{5AD39154-A209-4AC8-8855-C0F6E69B60AD}" srcOrd="0" destOrd="0" presId="urn:microsoft.com/office/officeart/2005/8/layout/cycle4#2"/>
    <dgm:cxn modelId="{F99A544B-E6E7-438D-8D1A-282636FCF47E}" srcId="{8E639659-3F5C-43C7-9400-9ECA486EFD8B}" destId="{9B117384-E209-4A2A-A4E8-84B50D8EBA83}" srcOrd="0" destOrd="0" parTransId="{2B25C48D-BDCD-4CD9-ACC9-3E12B10E5D93}" sibTransId="{284639CF-9E75-410F-8DE7-C0311306B9DB}"/>
    <dgm:cxn modelId="{00A3D434-C224-42F0-AAAB-275AA7B73AB3}" srcId="{22E323C3-B103-4E06-B904-468704DD69F8}" destId="{3530731D-79A7-4A6F-B2B4-28B8C9C75CAB}" srcOrd="0" destOrd="0" parTransId="{823BB718-FCEA-4901-AD19-6C33D2D8EF09}" sibTransId="{BF63D3F5-E901-414A-8072-D03C4E359189}"/>
    <dgm:cxn modelId="{EB871BDF-CC31-0E46-838A-4D707800BFF7}" type="presOf" srcId="{4161C7C7-FF8C-4485-B947-AD005A87130D}" destId="{7E5EE65D-ACE1-4CAB-AE81-652619F679AD}" srcOrd="1" destOrd="0" presId="urn:microsoft.com/office/officeart/2005/8/layout/cycle4#2"/>
    <dgm:cxn modelId="{9849B9FC-C283-4B9C-B2C8-6BC37FE2EEF8}" srcId="{2A58493D-D840-4D21-BADB-892F52C2765B}" destId="{80DB8F0E-0584-4227-88E5-0EA537F0BD7B}" srcOrd="0" destOrd="0" parTransId="{6CD5B008-C8F8-4879-B581-B1E3462E7DB4}" sibTransId="{74DDB3FE-DC03-4787-9C8E-BF40C6B14C22}"/>
    <dgm:cxn modelId="{86D96925-39DB-054D-982E-6670271D1F50}" type="presParOf" srcId="{98312319-2538-4198-B6DA-B0F934700EAF}" destId="{9517F00B-FC82-4BA2-B2D8-3163E0B76F23}" srcOrd="0" destOrd="0" presId="urn:microsoft.com/office/officeart/2005/8/layout/cycle4#2"/>
    <dgm:cxn modelId="{86D06B0D-3AD5-6645-B250-DBDB6C904D0F}" type="presParOf" srcId="{9517F00B-FC82-4BA2-B2D8-3163E0B76F23}" destId="{F862E0ED-7B42-4762-92F7-044BDB6C119A}" srcOrd="0" destOrd="0" presId="urn:microsoft.com/office/officeart/2005/8/layout/cycle4#2"/>
    <dgm:cxn modelId="{E04CC636-5C2F-E648-A1F1-5821CEEE3C94}" type="presParOf" srcId="{F862E0ED-7B42-4762-92F7-044BDB6C119A}" destId="{2B94B00E-2568-4441-956B-A22D3C4EED0E}" srcOrd="0" destOrd="0" presId="urn:microsoft.com/office/officeart/2005/8/layout/cycle4#2"/>
    <dgm:cxn modelId="{AAAE088E-4EB0-E54C-B2E1-AD7A2F0B32B7}" type="presParOf" srcId="{F862E0ED-7B42-4762-92F7-044BDB6C119A}" destId="{1365C95A-FF09-4939-9585-6FF1FD590202}" srcOrd="1" destOrd="0" presId="urn:microsoft.com/office/officeart/2005/8/layout/cycle4#2"/>
    <dgm:cxn modelId="{0673A76A-D250-4B40-AD57-BF4F58FA61C8}" type="presParOf" srcId="{9517F00B-FC82-4BA2-B2D8-3163E0B76F23}" destId="{348DF67F-2252-4E59-B27D-35668A38BE1C}" srcOrd="1" destOrd="0" presId="urn:microsoft.com/office/officeart/2005/8/layout/cycle4#2"/>
    <dgm:cxn modelId="{FEC353C5-CE70-D041-993D-D4BBD3D194E9}" type="presParOf" srcId="{348DF67F-2252-4E59-B27D-35668A38BE1C}" destId="{5AD39154-A209-4AC8-8855-C0F6E69B60AD}" srcOrd="0" destOrd="0" presId="urn:microsoft.com/office/officeart/2005/8/layout/cycle4#2"/>
    <dgm:cxn modelId="{3B790C1D-ACB4-F346-9AB4-66E2A9363178}" type="presParOf" srcId="{348DF67F-2252-4E59-B27D-35668A38BE1C}" destId="{FB6E1734-39F0-4953-AE16-81F9D681331D}" srcOrd="1" destOrd="0" presId="urn:microsoft.com/office/officeart/2005/8/layout/cycle4#2"/>
    <dgm:cxn modelId="{EDDEB8EE-FCFE-CA46-A457-4B5CEA4680F4}" type="presParOf" srcId="{9517F00B-FC82-4BA2-B2D8-3163E0B76F23}" destId="{8B5AC227-CED8-471F-B9D7-058182DBCE30}" srcOrd="2" destOrd="0" presId="urn:microsoft.com/office/officeart/2005/8/layout/cycle4#2"/>
    <dgm:cxn modelId="{A8331C4A-72CF-B642-BE31-27500133A8CE}" type="presParOf" srcId="{8B5AC227-CED8-471F-B9D7-058182DBCE30}" destId="{983D7330-B899-4B1C-B58F-41A5EC504C16}" srcOrd="0" destOrd="0" presId="urn:microsoft.com/office/officeart/2005/8/layout/cycle4#2"/>
    <dgm:cxn modelId="{97E5F836-2F74-7449-9452-847749CBCE91}" type="presParOf" srcId="{8B5AC227-CED8-471F-B9D7-058182DBCE30}" destId="{7E5EE65D-ACE1-4CAB-AE81-652619F679AD}" srcOrd="1" destOrd="0" presId="urn:microsoft.com/office/officeart/2005/8/layout/cycle4#2"/>
    <dgm:cxn modelId="{6717424E-B13A-EB49-85F2-01939C663D98}" type="presParOf" srcId="{9517F00B-FC82-4BA2-B2D8-3163E0B76F23}" destId="{33846F67-5FA4-48C8-B048-A2412538224A}" srcOrd="3" destOrd="0" presId="urn:microsoft.com/office/officeart/2005/8/layout/cycle4#2"/>
    <dgm:cxn modelId="{AB9EDB25-7DA1-7F4F-84A0-CF9202BFCD07}" type="presParOf" srcId="{33846F67-5FA4-48C8-B048-A2412538224A}" destId="{24306224-40E3-4BD3-AE82-CE61C8405A28}" srcOrd="0" destOrd="0" presId="urn:microsoft.com/office/officeart/2005/8/layout/cycle4#2"/>
    <dgm:cxn modelId="{23539F9E-C328-AD41-8F7F-9864E673D155}" type="presParOf" srcId="{33846F67-5FA4-48C8-B048-A2412538224A}" destId="{32420C53-4C5F-4036-B496-5CE0CFF74817}" srcOrd="1" destOrd="0" presId="urn:microsoft.com/office/officeart/2005/8/layout/cycle4#2"/>
    <dgm:cxn modelId="{5920B892-6C67-FE4A-AF36-F9B545C33166}" type="presParOf" srcId="{9517F00B-FC82-4BA2-B2D8-3163E0B76F23}" destId="{EF335ABF-5416-44EE-ACE0-6222B79A39D8}" srcOrd="4" destOrd="0" presId="urn:microsoft.com/office/officeart/2005/8/layout/cycle4#2"/>
    <dgm:cxn modelId="{82E478CC-1BF0-2F42-A88A-6305049848B3}" type="presParOf" srcId="{98312319-2538-4198-B6DA-B0F934700EAF}" destId="{B1481DF9-FE19-4B26-9BF1-7AA65010C63A}" srcOrd="1" destOrd="0" presId="urn:microsoft.com/office/officeart/2005/8/layout/cycle4#2"/>
    <dgm:cxn modelId="{D03052B1-59E7-ED47-A96E-52DFBBB9161F}" type="presParOf" srcId="{B1481DF9-FE19-4B26-9BF1-7AA65010C63A}" destId="{E70BA328-C568-4538-8468-5240056195EA}" srcOrd="0" destOrd="0" presId="urn:microsoft.com/office/officeart/2005/8/layout/cycle4#2"/>
    <dgm:cxn modelId="{F2008C6B-02DB-3241-B0AD-11F77ACF25ED}" type="presParOf" srcId="{B1481DF9-FE19-4B26-9BF1-7AA65010C63A}" destId="{38CC1600-32E7-47A6-9CAA-16434BE81CD3}" srcOrd="1" destOrd="0" presId="urn:microsoft.com/office/officeart/2005/8/layout/cycle4#2"/>
    <dgm:cxn modelId="{CDD03CD3-F073-EA45-950D-7F2CD12641C9}" type="presParOf" srcId="{B1481DF9-FE19-4B26-9BF1-7AA65010C63A}" destId="{2D6F1DFA-D33F-4976-9E90-9218015D64A9}" srcOrd="2" destOrd="0" presId="urn:microsoft.com/office/officeart/2005/8/layout/cycle4#2"/>
    <dgm:cxn modelId="{3FD31461-89D4-F047-BDF9-042199311906}" type="presParOf" srcId="{B1481DF9-FE19-4B26-9BF1-7AA65010C63A}" destId="{D72309E7-5DFE-401A-87AA-77BE6BBF3E42}" srcOrd="3" destOrd="0" presId="urn:microsoft.com/office/officeart/2005/8/layout/cycle4#2"/>
    <dgm:cxn modelId="{882C825C-7AD5-2E4E-8BDE-1B0785322856}" type="presParOf" srcId="{B1481DF9-FE19-4B26-9BF1-7AA65010C63A}" destId="{377CA086-8A14-44C6-B778-A9AC6F5BF926}" srcOrd="4" destOrd="0" presId="urn:microsoft.com/office/officeart/2005/8/layout/cycle4#2"/>
    <dgm:cxn modelId="{AD4E67BB-7BF9-D346-9F2B-69FB541896BC}" type="presParOf" srcId="{98312319-2538-4198-B6DA-B0F934700EAF}" destId="{2477DBA9-141C-43DB-B34F-60ECA3D54DAA}" srcOrd="2" destOrd="0" presId="urn:microsoft.com/office/officeart/2005/8/layout/cycle4#2"/>
    <dgm:cxn modelId="{8B4CCBEC-606A-FF4B-999A-5A39D5711EAB}" type="presParOf" srcId="{98312319-2538-4198-B6DA-B0F934700EAF}" destId="{A06D21F1-AE5D-4FC8-B64E-A7E8CD8D7EF2}" srcOrd="3" destOrd="0" presId="urn:microsoft.com/office/officeart/2005/8/layout/cycle4#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17A302-D506-F94E-967F-2F7D4A740E46}">
      <dsp:nvSpPr>
        <dsp:cNvPr id="0" name=""/>
        <dsp:cNvSpPr/>
      </dsp:nvSpPr>
      <dsp:spPr>
        <a:xfrm>
          <a:off x="186575" y="-12699"/>
          <a:ext cx="6949440" cy="4343400"/>
        </a:xfrm>
        <a:prstGeom prst="swooshArrow">
          <a:avLst>
            <a:gd name="adj1" fmla="val 25000"/>
            <a:gd name="adj2" fmla="val 25000"/>
          </a:avLst>
        </a:prstGeom>
        <a:solidFill>
          <a:schemeClr val="accent1">
            <a:tint val="40000"/>
            <a:hueOff val="0"/>
            <a:satOff val="0"/>
            <a:lumOff val="0"/>
            <a:alphaOff val="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8EF94EDB-4A02-BD4E-8C73-EC5188C1B038}">
      <dsp:nvSpPr>
        <dsp:cNvPr id="0" name=""/>
        <dsp:cNvSpPr/>
      </dsp:nvSpPr>
      <dsp:spPr>
        <a:xfrm>
          <a:off x="1428996" y="2985114"/>
          <a:ext cx="180685" cy="180685"/>
        </a:xfrm>
        <a:prstGeom prst="ellipse">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4C6C7677-E826-0A4F-9CD4-9946D78F4205}">
      <dsp:nvSpPr>
        <dsp:cNvPr id="0" name=""/>
        <dsp:cNvSpPr/>
      </dsp:nvSpPr>
      <dsp:spPr>
        <a:xfrm>
          <a:off x="1685859" y="3037354"/>
          <a:ext cx="3402854" cy="13060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741" tIns="0" rIns="0" bIns="0" numCol="1" spcCol="1270" anchor="t" anchorCtr="0">
          <a:noAutofit/>
        </a:bodyPr>
        <a:lstStyle/>
        <a:p>
          <a:pPr lvl="0" algn="l" defTabSz="889000">
            <a:lnSpc>
              <a:spcPct val="90000"/>
            </a:lnSpc>
            <a:spcBef>
              <a:spcPct val="0"/>
            </a:spcBef>
            <a:spcAft>
              <a:spcPct val="35000"/>
            </a:spcAft>
          </a:pPr>
          <a:r>
            <a:rPr lang="en-US" sz="2000" kern="1200" dirty="0" smtClean="0"/>
            <a:t>Use of C-P-A approach</a:t>
          </a:r>
        </a:p>
        <a:p>
          <a:pPr lvl="0" algn="l" defTabSz="889000">
            <a:lnSpc>
              <a:spcPct val="90000"/>
            </a:lnSpc>
            <a:spcBef>
              <a:spcPct val="0"/>
            </a:spcBef>
            <a:spcAft>
              <a:spcPct val="35000"/>
            </a:spcAft>
          </a:pPr>
          <a:r>
            <a:rPr lang="en-US" sz="2000" kern="1200" dirty="0" smtClean="0"/>
            <a:t>Concrete-Pictorial-Abstract</a:t>
          </a:r>
        </a:p>
        <a:p>
          <a:pPr lvl="0" algn="l" defTabSz="889000">
            <a:lnSpc>
              <a:spcPct val="90000"/>
            </a:lnSpc>
            <a:spcBef>
              <a:spcPct val="0"/>
            </a:spcBef>
            <a:spcAft>
              <a:spcPct val="35000"/>
            </a:spcAft>
          </a:pPr>
          <a:r>
            <a:rPr lang="en-US" sz="2000" kern="1200" dirty="0" smtClean="0"/>
            <a:t>Ensuring use of pictorial representations</a:t>
          </a:r>
        </a:p>
        <a:p>
          <a:pPr lvl="0" algn="l" defTabSz="889000">
            <a:lnSpc>
              <a:spcPct val="90000"/>
            </a:lnSpc>
            <a:spcBef>
              <a:spcPct val="0"/>
            </a:spcBef>
            <a:spcAft>
              <a:spcPct val="35000"/>
            </a:spcAft>
          </a:pPr>
          <a:endParaRPr lang="en-US" sz="2000" kern="1200" dirty="0" smtClean="0"/>
        </a:p>
      </dsp:txBody>
      <dsp:txXfrm>
        <a:off x="1685859" y="3037354"/>
        <a:ext cx="3402854" cy="1306042"/>
      </dsp:txXfrm>
    </dsp:sp>
    <dsp:sp modelId="{DB4851FD-16D1-EC47-A3A5-0BC4A7EB60BF}">
      <dsp:nvSpPr>
        <dsp:cNvPr id="0" name=""/>
        <dsp:cNvSpPr/>
      </dsp:nvSpPr>
      <dsp:spPr>
        <a:xfrm>
          <a:off x="3023892" y="1804578"/>
          <a:ext cx="326623" cy="326623"/>
        </a:xfrm>
        <a:prstGeom prst="ellipse">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7EF3A8D3-9A94-5244-9A13-D3AEBC8FC79D}">
      <dsp:nvSpPr>
        <dsp:cNvPr id="0" name=""/>
        <dsp:cNvSpPr/>
      </dsp:nvSpPr>
      <dsp:spPr>
        <a:xfrm>
          <a:off x="3194051" y="1942502"/>
          <a:ext cx="3093507" cy="5932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3071" tIns="0" rIns="0" bIns="0" numCol="1" spcCol="1270" anchor="t" anchorCtr="0">
          <a:noAutofit/>
        </a:bodyPr>
        <a:lstStyle/>
        <a:p>
          <a:pPr lvl="0" algn="l" defTabSz="889000">
            <a:lnSpc>
              <a:spcPct val="90000"/>
            </a:lnSpc>
            <a:spcBef>
              <a:spcPct val="0"/>
            </a:spcBef>
            <a:spcAft>
              <a:spcPct val="35000"/>
            </a:spcAft>
          </a:pPr>
          <a:r>
            <a:rPr lang="en-US" sz="2000" kern="1200" dirty="0" smtClean="0"/>
            <a:t>Embedding reasoning both in book work and class discussion</a:t>
          </a:r>
          <a:endParaRPr lang="en-US" sz="2000" kern="1200" dirty="0"/>
        </a:p>
      </dsp:txBody>
      <dsp:txXfrm>
        <a:off x="3194051" y="1942502"/>
        <a:ext cx="3093507" cy="593277"/>
      </dsp:txXfrm>
    </dsp:sp>
    <dsp:sp modelId="{27B2AD34-AEAC-FF43-A6F1-F06E096BBB9D}">
      <dsp:nvSpPr>
        <dsp:cNvPr id="0" name=""/>
        <dsp:cNvSpPr/>
      </dsp:nvSpPr>
      <dsp:spPr>
        <a:xfrm>
          <a:off x="4941938" y="1086180"/>
          <a:ext cx="451713" cy="451713"/>
        </a:xfrm>
        <a:prstGeom prst="ellipse">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D23C6102-F582-2646-BF05-9F0BC7405677}">
      <dsp:nvSpPr>
        <dsp:cNvPr id="0" name=""/>
        <dsp:cNvSpPr/>
      </dsp:nvSpPr>
      <dsp:spPr>
        <a:xfrm>
          <a:off x="5406866" y="537614"/>
          <a:ext cx="2624820" cy="15618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39354" tIns="0" rIns="0" bIns="0" numCol="1" spcCol="1270" anchor="t" anchorCtr="0">
          <a:noAutofit/>
        </a:bodyPr>
        <a:lstStyle/>
        <a:p>
          <a:pPr lvl="0" algn="l" defTabSz="889000">
            <a:lnSpc>
              <a:spcPct val="90000"/>
            </a:lnSpc>
            <a:spcBef>
              <a:spcPct val="0"/>
            </a:spcBef>
            <a:spcAft>
              <a:spcPct val="35000"/>
            </a:spcAft>
          </a:pPr>
          <a:r>
            <a:rPr lang="en-US" sz="2000" kern="1200" dirty="0" smtClean="0"/>
            <a:t>Use of stem sentences- </a:t>
          </a:r>
          <a:r>
            <a:rPr lang="en-US" sz="2000" kern="1200" dirty="0" err="1" smtClean="0"/>
            <a:t>verbalising</a:t>
          </a:r>
          <a:r>
            <a:rPr lang="en-US" sz="2000" kern="1200" dirty="0" smtClean="0"/>
            <a:t> thinking. Learning from mistakes.</a:t>
          </a:r>
          <a:endParaRPr lang="en-US" sz="2000" kern="1200" dirty="0"/>
        </a:p>
      </dsp:txBody>
      <dsp:txXfrm>
        <a:off x="5406866" y="537614"/>
        <a:ext cx="2624820" cy="156182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7CA837-5E72-6649-8BE1-45E239509C57}">
      <dsp:nvSpPr>
        <dsp:cNvPr id="0" name=""/>
        <dsp:cNvSpPr/>
      </dsp:nvSpPr>
      <dsp:spPr>
        <a:xfrm>
          <a:off x="898919" y="0"/>
          <a:ext cx="6949440" cy="4343400"/>
        </a:xfrm>
        <a:prstGeom prst="swooshArrow">
          <a:avLst>
            <a:gd name="adj1" fmla="val 25000"/>
            <a:gd name="adj2" fmla="val 25000"/>
          </a:avLst>
        </a:prstGeom>
        <a:solidFill>
          <a:schemeClr val="accent1">
            <a:tint val="40000"/>
            <a:hueOff val="0"/>
            <a:satOff val="0"/>
            <a:lumOff val="0"/>
            <a:alphaOff val="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059374AD-4837-334E-A9DB-EFDE074C5673}">
      <dsp:nvSpPr>
        <dsp:cNvPr id="0" name=""/>
        <dsp:cNvSpPr/>
      </dsp:nvSpPr>
      <dsp:spPr>
        <a:xfrm>
          <a:off x="1781498" y="2997814"/>
          <a:ext cx="180685" cy="180685"/>
        </a:xfrm>
        <a:prstGeom prst="ellipse">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FF338D36-6C32-E84D-A106-19C261A79891}">
      <dsp:nvSpPr>
        <dsp:cNvPr id="0" name=""/>
        <dsp:cNvSpPr/>
      </dsp:nvSpPr>
      <dsp:spPr>
        <a:xfrm>
          <a:off x="2035406" y="3088157"/>
          <a:ext cx="4975068" cy="12552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741" tIns="0" rIns="0" bIns="0" numCol="1" spcCol="1270" anchor="t" anchorCtr="0">
          <a:noAutofit/>
        </a:bodyPr>
        <a:lstStyle/>
        <a:p>
          <a:pPr lvl="0" algn="l" defTabSz="889000">
            <a:lnSpc>
              <a:spcPct val="90000"/>
            </a:lnSpc>
            <a:spcBef>
              <a:spcPct val="0"/>
            </a:spcBef>
            <a:spcAft>
              <a:spcPct val="35000"/>
            </a:spcAft>
          </a:pPr>
          <a:r>
            <a:rPr lang="en-US" sz="2000" kern="1200" dirty="0" smtClean="0"/>
            <a:t>Developing Fluency- teaching strategies</a:t>
          </a:r>
        </a:p>
        <a:p>
          <a:pPr lvl="0" algn="l" defTabSz="889000">
            <a:lnSpc>
              <a:spcPct val="90000"/>
            </a:lnSpc>
            <a:spcBef>
              <a:spcPct val="0"/>
            </a:spcBef>
            <a:spcAft>
              <a:spcPct val="35000"/>
            </a:spcAft>
          </a:pPr>
          <a:r>
            <a:rPr lang="en-US" sz="2000" kern="1200" dirty="0" smtClean="0"/>
            <a:t>Recall of facts AND variation in methods.</a:t>
          </a:r>
          <a:endParaRPr lang="en-US" sz="2000" kern="1200" dirty="0"/>
        </a:p>
      </dsp:txBody>
      <dsp:txXfrm>
        <a:off x="2035406" y="3088157"/>
        <a:ext cx="4975068" cy="1255242"/>
      </dsp:txXfrm>
    </dsp:sp>
    <dsp:sp modelId="{DBA3E9C7-0EEC-2D46-8C94-F2E15632945E}">
      <dsp:nvSpPr>
        <dsp:cNvPr id="0" name=""/>
        <dsp:cNvSpPr/>
      </dsp:nvSpPr>
      <dsp:spPr>
        <a:xfrm>
          <a:off x="3376394" y="1817278"/>
          <a:ext cx="326623" cy="326623"/>
        </a:xfrm>
        <a:prstGeom prst="ellipse">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26DBA50F-6928-944A-94AF-70FE03591648}">
      <dsp:nvSpPr>
        <dsp:cNvPr id="0" name=""/>
        <dsp:cNvSpPr/>
      </dsp:nvSpPr>
      <dsp:spPr>
        <a:xfrm>
          <a:off x="3652370" y="2029252"/>
          <a:ext cx="4151851" cy="9319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3071" tIns="0" rIns="0" bIns="0" numCol="1" spcCol="1270" anchor="t" anchorCtr="0">
          <a:noAutofit/>
        </a:bodyPr>
        <a:lstStyle/>
        <a:p>
          <a:pPr lvl="0" algn="l" defTabSz="889000">
            <a:lnSpc>
              <a:spcPct val="90000"/>
            </a:lnSpc>
            <a:spcBef>
              <a:spcPct val="0"/>
            </a:spcBef>
            <a:spcAft>
              <a:spcPct val="35000"/>
            </a:spcAft>
          </a:pPr>
          <a:r>
            <a:rPr lang="en-US" sz="2000" kern="1200" dirty="0" smtClean="0"/>
            <a:t>Consistent use of Bar </a:t>
          </a:r>
          <a:r>
            <a:rPr lang="en-US" sz="2000" kern="1200" dirty="0" err="1" smtClean="0"/>
            <a:t>modelling</a:t>
          </a:r>
          <a:r>
            <a:rPr lang="en-US" sz="2000" kern="1200" dirty="0" smtClean="0"/>
            <a:t>- developing our children’s confidence in problem solving</a:t>
          </a:r>
          <a:r>
            <a:rPr lang="en-US" sz="2400" kern="1200" dirty="0" smtClean="0"/>
            <a:t>.</a:t>
          </a:r>
        </a:p>
        <a:p>
          <a:pPr lvl="0" algn="l" defTabSz="889000">
            <a:lnSpc>
              <a:spcPct val="90000"/>
            </a:lnSpc>
            <a:spcBef>
              <a:spcPct val="0"/>
            </a:spcBef>
            <a:spcAft>
              <a:spcPct val="35000"/>
            </a:spcAft>
          </a:pPr>
          <a:endParaRPr lang="en-US" sz="6500" kern="1200" dirty="0"/>
        </a:p>
      </dsp:txBody>
      <dsp:txXfrm>
        <a:off x="3652370" y="2029252"/>
        <a:ext cx="4151851" cy="931962"/>
      </dsp:txXfrm>
    </dsp:sp>
    <dsp:sp modelId="{66E91284-254D-F146-853D-997E9505B902}">
      <dsp:nvSpPr>
        <dsp:cNvPr id="0" name=""/>
        <dsp:cNvSpPr/>
      </dsp:nvSpPr>
      <dsp:spPr>
        <a:xfrm>
          <a:off x="5294440" y="1098880"/>
          <a:ext cx="451713" cy="451713"/>
        </a:xfrm>
        <a:prstGeom prst="ellipse">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C6A961C5-B116-424C-9011-9C9EFEAC20FD}">
      <dsp:nvSpPr>
        <dsp:cNvPr id="0" name=""/>
        <dsp:cNvSpPr/>
      </dsp:nvSpPr>
      <dsp:spPr>
        <a:xfrm>
          <a:off x="5718322" y="749047"/>
          <a:ext cx="2323953" cy="6987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39354" tIns="0" rIns="0" bIns="0" numCol="1" spcCol="1270" anchor="t" anchorCtr="0">
          <a:noAutofit/>
        </a:bodyPr>
        <a:lstStyle/>
        <a:p>
          <a:pPr lvl="0" algn="l" defTabSz="889000">
            <a:lnSpc>
              <a:spcPct val="90000"/>
            </a:lnSpc>
            <a:spcBef>
              <a:spcPct val="0"/>
            </a:spcBef>
            <a:spcAft>
              <a:spcPct val="35000"/>
            </a:spcAft>
          </a:pPr>
          <a:r>
            <a:rPr lang="en-US" sz="2000" kern="1200" dirty="0" smtClean="0"/>
            <a:t>Addressing misconceptions- same day interventions</a:t>
          </a:r>
          <a:endParaRPr lang="en-US" sz="2000" kern="1200" dirty="0"/>
        </a:p>
      </dsp:txBody>
      <dsp:txXfrm>
        <a:off x="5718322" y="749047"/>
        <a:ext cx="2323953" cy="69876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3D7330-B899-4B1C-B58F-41A5EC504C16}">
      <dsp:nvSpPr>
        <dsp:cNvPr id="0" name=""/>
        <dsp:cNvSpPr/>
      </dsp:nvSpPr>
      <dsp:spPr>
        <a:xfrm>
          <a:off x="5655398" y="4015166"/>
          <a:ext cx="2916900" cy="1889489"/>
        </a:xfrm>
        <a:prstGeom prst="roundRect">
          <a:avLst>
            <a:gd name="adj" fmla="val 10000"/>
          </a:avLst>
        </a:prstGeom>
        <a:solidFill>
          <a:schemeClr val="lt1">
            <a:alpha val="90000"/>
            <a:hueOff val="0"/>
            <a:satOff val="0"/>
            <a:lumOff val="0"/>
            <a:alphaOff val="0"/>
          </a:schemeClr>
        </a:solidFill>
        <a:ln w="25400" cap="flat" cmpd="sng" algn="ctr">
          <a:solidFill>
            <a:schemeClr val="accent5">
              <a:hueOff val="-6622584"/>
              <a:satOff val="26541"/>
              <a:lumOff val="5752"/>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t" anchorCtr="0">
          <a:noAutofit/>
        </a:bodyPr>
        <a:lstStyle/>
        <a:p>
          <a:pPr marL="171450" lvl="1" indent="-171450" algn="l" defTabSz="844550">
            <a:lnSpc>
              <a:spcPct val="90000"/>
            </a:lnSpc>
            <a:spcBef>
              <a:spcPct val="0"/>
            </a:spcBef>
            <a:spcAft>
              <a:spcPct val="15000"/>
            </a:spcAft>
            <a:buChar char="••"/>
          </a:pPr>
          <a:r>
            <a:rPr lang="en-GB" sz="1900" kern="1200" dirty="0" smtClean="0"/>
            <a:t>Number Facts</a:t>
          </a:r>
          <a:endParaRPr lang="en-GB" sz="1900" kern="1200" dirty="0"/>
        </a:p>
        <a:p>
          <a:pPr marL="171450" lvl="1" indent="-171450" algn="l" defTabSz="844550">
            <a:lnSpc>
              <a:spcPct val="90000"/>
            </a:lnSpc>
            <a:spcBef>
              <a:spcPct val="0"/>
            </a:spcBef>
            <a:spcAft>
              <a:spcPct val="15000"/>
            </a:spcAft>
            <a:buChar char="••"/>
          </a:pPr>
          <a:r>
            <a:rPr lang="en-GB" sz="1900" kern="1200" dirty="0" smtClean="0"/>
            <a:t>Table Facts</a:t>
          </a:r>
          <a:endParaRPr lang="en-GB" sz="1900" kern="1200" dirty="0"/>
        </a:p>
        <a:p>
          <a:pPr marL="171450" lvl="1" indent="-171450" algn="l" defTabSz="844550">
            <a:lnSpc>
              <a:spcPct val="90000"/>
            </a:lnSpc>
            <a:spcBef>
              <a:spcPct val="0"/>
            </a:spcBef>
            <a:spcAft>
              <a:spcPct val="15000"/>
            </a:spcAft>
            <a:buChar char="••"/>
          </a:pPr>
          <a:r>
            <a:rPr lang="en-GB" sz="1900" kern="1200" dirty="0" smtClean="0"/>
            <a:t>Making Connections</a:t>
          </a:r>
          <a:endParaRPr lang="en-GB" sz="1900" kern="1200" dirty="0"/>
        </a:p>
      </dsp:txBody>
      <dsp:txXfrm>
        <a:off x="6571974" y="4529044"/>
        <a:ext cx="1958818" cy="1334105"/>
      </dsp:txXfrm>
    </dsp:sp>
    <dsp:sp modelId="{24306224-40E3-4BD3-AE82-CE61C8405A28}">
      <dsp:nvSpPr>
        <dsp:cNvPr id="0" name=""/>
        <dsp:cNvSpPr/>
      </dsp:nvSpPr>
      <dsp:spPr>
        <a:xfrm>
          <a:off x="896245" y="4015166"/>
          <a:ext cx="2916900" cy="1889489"/>
        </a:xfrm>
        <a:prstGeom prst="roundRect">
          <a:avLst>
            <a:gd name="adj" fmla="val 10000"/>
          </a:avLst>
        </a:prstGeom>
        <a:solidFill>
          <a:schemeClr val="lt1">
            <a:alpha val="90000"/>
            <a:hueOff val="0"/>
            <a:satOff val="0"/>
            <a:lumOff val="0"/>
            <a:alphaOff val="0"/>
          </a:schemeClr>
        </a:solidFill>
        <a:ln w="25400" cap="flat" cmpd="sng" algn="ctr">
          <a:solidFill>
            <a:schemeClr val="accent5">
              <a:hueOff val="-9933876"/>
              <a:satOff val="39811"/>
              <a:lumOff val="862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t" anchorCtr="0">
          <a:noAutofit/>
        </a:bodyPr>
        <a:lstStyle/>
        <a:p>
          <a:pPr marL="171450" lvl="1" indent="-171450" algn="l" defTabSz="844550">
            <a:lnSpc>
              <a:spcPct val="90000"/>
            </a:lnSpc>
            <a:spcBef>
              <a:spcPct val="0"/>
            </a:spcBef>
            <a:spcAft>
              <a:spcPct val="15000"/>
            </a:spcAft>
            <a:buChar char="••"/>
          </a:pPr>
          <a:r>
            <a:rPr lang="en-GB" sz="1900" kern="1200" dirty="0" smtClean="0"/>
            <a:t>Procedural</a:t>
          </a:r>
          <a:endParaRPr lang="en-GB" sz="1900" kern="1200" dirty="0"/>
        </a:p>
        <a:p>
          <a:pPr marL="171450" lvl="1" indent="-171450" algn="l" defTabSz="844550">
            <a:lnSpc>
              <a:spcPct val="90000"/>
            </a:lnSpc>
            <a:spcBef>
              <a:spcPct val="0"/>
            </a:spcBef>
            <a:spcAft>
              <a:spcPct val="15000"/>
            </a:spcAft>
            <a:buChar char="••"/>
          </a:pPr>
          <a:r>
            <a:rPr lang="en-GB" sz="1900" kern="1200" dirty="0" smtClean="0"/>
            <a:t>Conceptual</a:t>
          </a:r>
          <a:endParaRPr lang="en-GB" sz="1900" kern="1200" dirty="0"/>
        </a:p>
        <a:p>
          <a:pPr marL="171450" lvl="1" indent="-171450" algn="l" defTabSz="844550">
            <a:lnSpc>
              <a:spcPct val="90000"/>
            </a:lnSpc>
            <a:spcBef>
              <a:spcPct val="0"/>
            </a:spcBef>
            <a:spcAft>
              <a:spcPct val="15000"/>
            </a:spcAft>
            <a:buChar char="••"/>
          </a:pPr>
          <a:r>
            <a:rPr lang="en-GB" sz="1900" kern="1200" dirty="0" smtClean="0"/>
            <a:t>Making Connections</a:t>
          </a:r>
          <a:endParaRPr lang="en-GB" sz="1900" kern="1200" dirty="0"/>
        </a:p>
      </dsp:txBody>
      <dsp:txXfrm>
        <a:off x="937751" y="4529044"/>
        <a:ext cx="1958818" cy="1334105"/>
      </dsp:txXfrm>
    </dsp:sp>
    <dsp:sp modelId="{5AD39154-A209-4AC8-8855-C0F6E69B60AD}">
      <dsp:nvSpPr>
        <dsp:cNvPr id="0" name=""/>
        <dsp:cNvSpPr/>
      </dsp:nvSpPr>
      <dsp:spPr>
        <a:xfrm>
          <a:off x="5655398" y="0"/>
          <a:ext cx="2916900" cy="1889489"/>
        </a:xfrm>
        <a:prstGeom prst="roundRect">
          <a:avLst>
            <a:gd name="adj" fmla="val 10000"/>
          </a:avLst>
        </a:prstGeom>
        <a:solidFill>
          <a:schemeClr val="lt1">
            <a:alpha val="90000"/>
            <a:hueOff val="0"/>
            <a:satOff val="0"/>
            <a:lumOff val="0"/>
            <a:alphaOff val="0"/>
          </a:schemeClr>
        </a:solidFill>
        <a:ln w="25400" cap="flat" cmpd="sng" algn="ctr">
          <a:solidFill>
            <a:schemeClr val="accent5">
              <a:hueOff val="-3311292"/>
              <a:satOff val="13270"/>
              <a:lumOff val="287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t" anchorCtr="0">
          <a:noAutofit/>
        </a:bodyPr>
        <a:lstStyle/>
        <a:p>
          <a:pPr marL="171450" lvl="1" indent="-171450" algn="l" defTabSz="844550">
            <a:lnSpc>
              <a:spcPct val="90000"/>
            </a:lnSpc>
            <a:spcBef>
              <a:spcPct val="0"/>
            </a:spcBef>
            <a:spcAft>
              <a:spcPct val="15000"/>
            </a:spcAft>
            <a:buChar char="••"/>
          </a:pPr>
          <a:r>
            <a:rPr lang="en-GB" sz="1900" kern="1200" dirty="0" smtClean="0"/>
            <a:t>Chains </a:t>
          </a:r>
          <a:r>
            <a:rPr lang="en-GB" sz="1900" kern="1200" smtClean="0"/>
            <a:t>of Reasoning</a:t>
          </a:r>
          <a:endParaRPr lang="en-GB" sz="1900" kern="1200" dirty="0"/>
        </a:p>
        <a:p>
          <a:pPr marL="171450" lvl="1" indent="-171450" algn="l" defTabSz="844550">
            <a:lnSpc>
              <a:spcPct val="90000"/>
            </a:lnSpc>
            <a:spcBef>
              <a:spcPct val="0"/>
            </a:spcBef>
            <a:spcAft>
              <a:spcPct val="15000"/>
            </a:spcAft>
            <a:buChar char="••"/>
          </a:pPr>
          <a:r>
            <a:rPr lang="en-GB" sz="1900" kern="1200" dirty="0" smtClean="0"/>
            <a:t>Making Connections</a:t>
          </a:r>
          <a:endParaRPr lang="en-GB" sz="1900" kern="1200" dirty="0"/>
        </a:p>
      </dsp:txBody>
      <dsp:txXfrm>
        <a:off x="6571974" y="41506"/>
        <a:ext cx="1958818" cy="1334105"/>
      </dsp:txXfrm>
    </dsp:sp>
    <dsp:sp modelId="{2B94B00E-2568-4441-956B-A22D3C4EED0E}">
      <dsp:nvSpPr>
        <dsp:cNvPr id="0" name=""/>
        <dsp:cNvSpPr/>
      </dsp:nvSpPr>
      <dsp:spPr>
        <a:xfrm>
          <a:off x="896245" y="0"/>
          <a:ext cx="2916900" cy="1889489"/>
        </a:xfrm>
        <a:prstGeom prst="roundRect">
          <a:avLst>
            <a:gd name="adj" fmla="val 10000"/>
          </a:avLst>
        </a:prstGeom>
        <a:solidFill>
          <a:schemeClr val="lt1">
            <a:alpha val="90000"/>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t" anchorCtr="0">
          <a:noAutofit/>
        </a:bodyPr>
        <a:lstStyle/>
        <a:p>
          <a:pPr marL="171450" lvl="1" indent="-171450" algn="l" defTabSz="844550">
            <a:lnSpc>
              <a:spcPct val="90000"/>
            </a:lnSpc>
            <a:spcBef>
              <a:spcPct val="0"/>
            </a:spcBef>
            <a:spcAft>
              <a:spcPct val="15000"/>
            </a:spcAft>
            <a:buChar char="••"/>
          </a:pPr>
          <a:r>
            <a:rPr lang="en-GB" sz="1900" kern="1200" dirty="0" smtClean="0"/>
            <a:t>Access</a:t>
          </a:r>
          <a:endParaRPr lang="en-GB" sz="1900" kern="1200" dirty="0"/>
        </a:p>
        <a:p>
          <a:pPr marL="171450" lvl="1" indent="-171450" algn="l" defTabSz="844550">
            <a:lnSpc>
              <a:spcPct val="90000"/>
            </a:lnSpc>
            <a:spcBef>
              <a:spcPct val="0"/>
            </a:spcBef>
            <a:spcAft>
              <a:spcPct val="15000"/>
            </a:spcAft>
            <a:buChar char="••"/>
          </a:pPr>
          <a:r>
            <a:rPr lang="en-GB" sz="1900" kern="1200" dirty="0" smtClean="0"/>
            <a:t>Pattern</a:t>
          </a:r>
          <a:endParaRPr lang="en-GB" sz="1900" kern="1200" dirty="0"/>
        </a:p>
        <a:p>
          <a:pPr marL="171450" lvl="1" indent="-171450" algn="l" defTabSz="844550">
            <a:lnSpc>
              <a:spcPct val="90000"/>
            </a:lnSpc>
            <a:spcBef>
              <a:spcPct val="0"/>
            </a:spcBef>
            <a:spcAft>
              <a:spcPct val="15000"/>
            </a:spcAft>
            <a:buChar char="••"/>
          </a:pPr>
          <a:r>
            <a:rPr lang="en-GB" sz="1900" kern="1200" dirty="0" smtClean="0"/>
            <a:t>Making Connections</a:t>
          </a:r>
          <a:endParaRPr lang="en-GB" sz="1900" kern="1200" dirty="0"/>
        </a:p>
      </dsp:txBody>
      <dsp:txXfrm>
        <a:off x="937751" y="41506"/>
        <a:ext cx="1958818" cy="1334105"/>
      </dsp:txXfrm>
    </dsp:sp>
    <dsp:sp modelId="{E70BA328-C568-4538-8468-5240056195EA}">
      <dsp:nvSpPr>
        <dsp:cNvPr id="0" name=""/>
        <dsp:cNvSpPr/>
      </dsp:nvSpPr>
      <dsp:spPr>
        <a:xfrm>
          <a:off x="2118739" y="336795"/>
          <a:ext cx="2556716" cy="2556716"/>
        </a:xfrm>
        <a:prstGeom prst="pieWedge">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135128" numCol="1" spcCol="1270" anchor="ctr" anchorCtr="0">
          <a:noAutofit/>
        </a:bodyPr>
        <a:lstStyle/>
        <a:p>
          <a:pPr lvl="0" algn="l" defTabSz="844550">
            <a:lnSpc>
              <a:spcPct val="90000"/>
            </a:lnSpc>
            <a:spcBef>
              <a:spcPct val="0"/>
            </a:spcBef>
            <a:spcAft>
              <a:spcPct val="35000"/>
            </a:spcAft>
          </a:pPr>
          <a:r>
            <a:rPr lang="en-GB" sz="1900" b="1" kern="1200" dirty="0" smtClean="0">
              <a:solidFill>
                <a:schemeClr val="tx1"/>
              </a:solidFill>
            </a:rPr>
            <a:t>Representation</a:t>
          </a:r>
        </a:p>
        <a:p>
          <a:pPr lvl="0" algn="l" defTabSz="844550">
            <a:lnSpc>
              <a:spcPct val="90000"/>
            </a:lnSpc>
            <a:spcBef>
              <a:spcPct val="0"/>
            </a:spcBef>
            <a:spcAft>
              <a:spcPct val="35000"/>
            </a:spcAft>
          </a:pPr>
          <a:r>
            <a:rPr lang="en-GB" sz="1900" b="1" kern="1200" dirty="0" smtClean="0">
              <a:solidFill>
                <a:schemeClr val="tx1"/>
              </a:solidFill>
            </a:rPr>
            <a:t>&amp; Structure</a:t>
          </a:r>
          <a:endParaRPr lang="en-GB" sz="1900" b="1" kern="1200" dirty="0">
            <a:solidFill>
              <a:schemeClr val="tx1"/>
            </a:solidFill>
          </a:endParaRPr>
        </a:p>
      </dsp:txBody>
      <dsp:txXfrm>
        <a:off x="2867584" y="1085640"/>
        <a:ext cx="1807871" cy="1807871"/>
      </dsp:txXfrm>
    </dsp:sp>
    <dsp:sp modelId="{38CC1600-32E7-47A6-9CAA-16434BE81CD3}">
      <dsp:nvSpPr>
        <dsp:cNvPr id="0" name=""/>
        <dsp:cNvSpPr/>
      </dsp:nvSpPr>
      <dsp:spPr>
        <a:xfrm rot="5400000">
          <a:off x="4793318" y="336565"/>
          <a:ext cx="2556716" cy="2556716"/>
        </a:xfrm>
        <a:prstGeom prst="pieWedge">
          <a:avLst/>
        </a:prstGeom>
        <a:solidFill>
          <a:schemeClr val="accent5">
            <a:hueOff val="-3311292"/>
            <a:satOff val="13270"/>
            <a:lumOff val="287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135128" numCol="1" spcCol="1270" anchor="ctr" anchorCtr="0">
          <a:noAutofit/>
        </a:bodyPr>
        <a:lstStyle/>
        <a:p>
          <a:pPr lvl="0" algn="r" defTabSz="844550">
            <a:lnSpc>
              <a:spcPct val="90000"/>
            </a:lnSpc>
            <a:spcBef>
              <a:spcPct val="0"/>
            </a:spcBef>
            <a:spcAft>
              <a:spcPct val="35000"/>
            </a:spcAft>
          </a:pPr>
          <a:r>
            <a:rPr lang="en-GB" sz="1900" b="1" kern="1200" dirty="0" smtClean="0">
              <a:solidFill>
                <a:schemeClr val="tx1"/>
              </a:solidFill>
            </a:rPr>
            <a:t>Mathematical Thinking</a:t>
          </a:r>
          <a:endParaRPr lang="en-GB" sz="1900" b="1" kern="1200" dirty="0">
            <a:solidFill>
              <a:schemeClr val="tx1"/>
            </a:solidFill>
          </a:endParaRPr>
        </a:p>
      </dsp:txBody>
      <dsp:txXfrm rot="-5400000">
        <a:off x="4793318" y="1085410"/>
        <a:ext cx="1807871" cy="1807871"/>
      </dsp:txXfrm>
    </dsp:sp>
    <dsp:sp modelId="{2D6F1DFA-D33F-4976-9E90-9218015D64A9}">
      <dsp:nvSpPr>
        <dsp:cNvPr id="0" name=""/>
        <dsp:cNvSpPr/>
      </dsp:nvSpPr>
      <dsp:spPr>
        <a:xfrm rot="10800000">
          <a:off x="4793318" y="3011374"/>
          <a:ext cx="2556716" cy="2556716"/>
        </a:xfrm>
        <a:prstGeom prst="pieWedge">
          <a:avLst/>
        </a:prstGeom>
        <a:solidFill>
          <a:schemeClr val="accent5">
            <a:hueOff val="-6622584"/>
            <a:satOff val="26541"/>
            <a:lumOff val="575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lvl="0" algn="r" defTabSz="1244600">
            <a:lnSpc>
              <a:spcPct val="90000"/>
            </a:lnSpc>
            <a:spcBef>
              <a:spcPct val="0"/>
            </a:spcBef>
            <a:spcAft>
              <a:spcPct val="35000"/>
            </a:spcAft>
          </a:pPr>
          <a:r>
            <a:rPr lang="en-GB" sz="2800" b="1" kern="1200" dirty="0" smtClean="0">
              <a:solidFill>
                <a:schemeClr val="tx1"/>
              </a:solidFill>
            </a:rPr>
            <a:t>Fluency</a:t>
          </a:r>
          <a:endParaRPr lang="en-GB" sz="2800" b="1" kern="1200" dirty="0">
            <a:solidFill>
              <a:schemeClr val="tx1"/>
            </a:solidFill>
          </a:endParaRPr>
        </a:p>
      </dsp:txBody>
      <dsp:txXfrm rot="10800000">
        <a:off x="4793318" y="3011374"/>
        <a:ext cx="1807871" cy="1807871"/>
      </dsp:txXfrm>
    </dsp:sp>
    <dsp:sp modelId="{D72309E7-5DFE-401A-87AA-77BE6BBF3E42}">
      <dsp:nvSpPr>
        <dsp:cNvPr id="0" name=""/>
        <dsp:cNvSpPr/>
      </dsp:nvSpPr>
      <dsp:spPr>
        <a:xfrm rot="16200000">
          <a:off x="2118509" y="3011374"/>
          <a:ext cx="2556716" cy="2556716"/>
        </a:xfrm>
        <a:prstGeom prst="pieWedge">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lvl="0" algn="l" defTabSz="1244600">
            <a:lnSpc>
              <a:spcPct val="90000"/>
            </a:lnSpc>
            <a:spcBef>
              <a:spcPct val="0"/>
            </a:spcBef>
            <a:spcAft>
              <a:spcPct val="35000"/>
            </a:spcAft>
          </a:pPr>
          <a:r>
            <a:rPr lang="en-GB" sz="2800" b="1" kern="1200" dirty="0" smtClean="0">
              <a:solidFill>
                <a:schemeClr val="tx1"/>
              </a:solidFill>
            </a:rPr>
            <a:t>Variation</a:t>
          </a:r>
          <a:endParaRPr lang="en-GB" sz="2800" b="1" kern="1200" dirty="0">
            <a:solidFill>
              <a:schemeClr val="tx1"/>
            </a:solidFill>
          </a:endParaRPr>
        </a:p>
      </dsp:txBody>
      <dsp:txXfrm rot="5400000">
        <a:off x="2867354" y="3011374"/>
        <a:ext cx="1807871" cy="1807871"/>
      </dsp:txXfrm>
    </dsp:sp>
    <dsp:sp modelId="{2477DBA9-141C-43DB-B34F-60ECA3D54DAA}">
      <dsp:nvSpPr>
        <dsp:cNvPr id="0" name=""/>
        <dsp:cNvSpPr/>
      </dsp:nvSpPr>
      <dsp:spPr>
        <a:xfrm>
          <a:off x="4292898" y="2420908"/>
          <a:ext cx="882746" cy="767605"/>
        </a:xfrm>
        <a:prstGeom prst="circularArrow">
          <a:avLst/>
        </a:prstGeom>
        <a:solidFill>
          <a:schemeClr val="accent5">
            <a:tint val="4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06D21F1-AE5D-4FC8-B64E-A7E8CD8D7EF2}">
      <dsp:nvSpPr>
        <dsp:cNvPr id="0" name=""/>
        <dsp:cNvSpPr/>
      </dsp:nvSpPr>
      <dsp:spPr>
        <a:xfrm rot="10800000">
          <a:off x="4292898" y="2716141"/>
          <a:ext cx="882746" cy="767605"/>
        </a:xfrm>
        <a:prstGeom prst="circularArrow">
          <a:avLst/>
        </a:prstGeom>
        <a:solidFill>
          <a:schemeClr val="accent5">
            <a:tint val="4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2.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3.xml><?xml version="1.0" encoding="utf-8"?>
<dgm:layoutDef xmlns:dgm="http://schemas.openxmlformats.org/drawingml/2006/diagram" xmlns:a="http://schemas.openxmlformats.org/drawingml/2006/main" uniqueId="urn:microsoft.com/office/officeart/2005/8/layout/cycle4#2">
  <dgm:title val=""/>
  <dgm:desc val=""/>
  <dgm:catLst>
    <dgm:cat type="relationship" pri="26000"/>
    <dgm:cat type="cycle" pri="13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AA13A84-DB7D-B84E-B410-6A4A386F9DDF}" type="datetimeFigureOut">
              <a:rPr lang="en-US" smtClean="0"/>
              <a:t>01/11/19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A931275-2222-7E48-BB47-CACD5130F769}" type="slidenum">
              <a:rPr lang="en-US" smtClean="0"/>
              <a:t>‹#›</a:t>
            </a:fld>
            <a:endParaRPr lang="en-US"/>
          </a:p>
        </p:txBody>
      </p:sp>
    </p:spTree>
    <p:extLst>
      <p:ext uri="{BB962C8B-B14F-4D97-AF65-F5344CB8AC3E}">
        <p14:creationId xmlns:p14="http://schemas.microsoft.com/office/powerpoint/2010/main" val="3036972926"/>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A931275-2222-7E48-BB47-CACD5130F769}" type="slidenum">
              <a:rPr lang="en-US" smtClean="0"/>
              <a:t>7</a:t>
            </a:fld>
            <a:endParaRPr lang="en-US"/>
          </a:p>
        </p:txBody>
      </p:sp>
    </p:spTree>
    <p:extLst>
      <p:ext uri="{BB962C8B-B14F-4D97-AF65-F5344CB8AC3E}">
        <p14:creationId xmlns:p14="http://schemas.microsoft.com/office/powerpoint/2010/main" val="39366890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GB" dirty="0" smtClean="0"/>
              <a:t>What</a:t>
            </a:r>
            <a:r>
              <a:rPr lang="en-GB" baseline="0" dirty="0" smtClean="0"/>
              <a:t> does it mean to ‘teach for mastery’?</a:t>
            </a:r>
          </a:p>
          <a:p>
            <a:r>
              <a:rPr lang="en-GB" baseline="0" dirty="0" smtClean="0"/>
              <a:t> Mastery for all – not just the most able as originally put forward by the </a:t>
            </a:r>
            <a:r>
              <a:rPr lang="en-GB" baseline="0" dirty="0" err="1" smtClean="0"/>
              <a:t>DfE</a:t>
            </a:r>
            <a:r>
              <a:rPr lang="en-GB" baseline="0" dirty="0" smtClean="0"/>
              <a:t>.</a:t>
            </a:r>
          </a:p>
        </p:txBody>
      </p:sp>
      <p:sp>
        <p:nvSpPr>
          <p:cNvPr id="4" name="Slide Number Placeholder 3"/>
          <p:cNvSpPr>
            <a:spLocks noGrp="1"/>
          </p:cNvSpPr>
          <p:nvPr>
            <p:ph type="sldNum" sz="quarter" idx="10"/>
          </p:nvPr>
        </p:nvSpPr>
        <p:spPr/>
        <p:txBody>
          <a:bodyPr/>
          <a:lstStyle/>
          <a:p>
            <a:fld id="{3687D954-5104-4C7A-817E-89A7AD0F2362}" type="slidenum">
              <a:rPr lang="en-US" smtClean="0"/>
              <a:t>8</a:t>
            </a:fld>
            <a:endParaRPr lang="en-US"/>
          </a:p>
        </p:txBody>
      </p:sp>
    </p:spTree>
    <p:extLst>
      <p:ext uri="{BB962C8B-B14F-4D97-AF65-F5344CB8AC3E}">
        <p14:creationId xmlns:p14="http://schemas.microsoft.com/office/powerpoint/2010/main" val="12059411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687D954-5104-4C7A-817E-89A7AD0F2362}" type="slidenum">
              <a:rPr lang="en-US" smtClean="0"/>
              <a:t>9</a:t>
            </a:fld>
            <a:endParaRPr lang="en-US"/>
          </a:p>
        </p:txBody>
      </p:sp>
    </p:spTree>
    <p:extLst>
      <p:ext uri="{BB962C8B-B14F-4D97-AF65-F5344CB8AC3E}">
        <p14:creationId xmlns:p14="http://schemas.microsoft.com/office/powerpoint/2010/main" val="12059411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smtClean="0"/>
          </a:p>
        </p:txBody>
      </p:sp>
      <p:sp>
        <p:nvSpPr>
          <p:cNvPr id="4" name="Slide Number Placeholder 3"/>
          <p:cNvSpPr>
            <a:spLocks noGrp="1"/>
          </p:cNvSpPr>
          <p:nvPr>
            <p:ph type="sldNum" sz="quarter" idx="10"/>
          </p:nvPr>
        </p:nvSpPr>
        <p:spPr/>
        <p:txBody>
          <a:bodyPr/>
          <a:lstStyle/>
          <a:p>
            <a:fld id="{3687D954-5104-4C7A-817E-89A7AD0F2362}" type="slidenum">
              <a:rPr lang="en-US" smtClean="0"/>
              <a:t>11</a:t>
            </a:fld>
            <a:endParaRPr lang="en-US" dirty="0"/>
          </a:p>
        </p:txBody>
      </p:sp>
    </p:spTree>
    <p:extLst>
      <p:ext uri="{BB962C8B-B14F-4D97-AF65-F5344CB8AC3E}">
        <p14:creationId xmlns:p14="http://schemas.microsoft.com/office/powerpoint/2010/main" val="15119040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Here a child has been asked to solve the calculation 134 / 5, check it and then prove it.</a:t>
            </a:r>
          </a:p>
        </p:txBody>
      </p:sp>
      <p:sp>
        <p:nvSpPr>
          <p:cNvPr id="4" name="Slide Number Placeholder 3"/>
          <p:cNvSpPr>
            <a:spLocks noGrp="1"/>
          </p:cNvSpPr>
          <p:nvPr>
            <p:ph type="sldNum" sz="quarter" idx="10"/>
          </p:nvPr>
        </p:nvSpPr>
        <p:spPr/>
        <p:txBody>
          <a:bodyPr/>
          <a:lstStyle/>
          <a:p>
            <a:fld id="{4E061FDB-4D34-416B-8C5D-0F856E80D86D}" type="slidenum">
              <a:rPr lang="en-GB" smtClean="0"/>
              <a:t>15</a:t>
            </a:fld>
            <a:endParaRPr lang="en-GB"/>
          </a:p>
        </p:txBody>
      </p:sp>
    </p:spTree>
    <p:extLst>
      <p:ext uri="{BB962C8B-B14F-4D97-AF65-F5344CB8AC3E}">
        <p14:creationId xmlns:p14="http://schemas.microsoft.com/office/powerpoint/2010/main" val="26780765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Explain that the concrete-pictorial-abstract approach is based on Jerome Bruner’s important psychological research. Bruner suggested that pupils need to take three vital steps in order to develop their understanding of a concept. This systematic approach is designed to give pupils the time to make connections, notice mathematical patterns and really understand what’s going on.</a:t>
            </a:r>
          </a:p>
          <a:p>
            <a:endParaRPr lang="en-GB" dirty="0"/>
          </a:p>
        </p:txBody>
      </p:sp>
      <p:sp>
        <p:nvSpPr>
          <p:cNvPr id="4" name="Slide Number Placeholder 3"/>
          <p:cNvSpPr>
            <a:spLocks noGrp="1"/>
          </p:cNvSpPr>
          <p:nvPr>
            <p:ph type="sldNum" sz="quarter" idx="10"/>
          </p:nvPr>
        </p:nvSpPr>
        <p:spPr/>
        <p:txBody>
          <a:bodyPr/>
          <a:lstStyle/>
          <a:p>
            <a:fld id="{4E061FDB-4D34-416B-8C5D-0F856E80D86D}" type="slidenum">
              <a:rPr lang="en-GB" smtClean="0"/>
              <a:t>16</a:t>
            </a:fld>
            <a:endParaRPr lang="en-GB"/>
          </a:p>
        </p:txBody>
      </p:sp>
    </p:spTree>
    <p:extLst>
      <p:ext uri="{BB962C8B-B14F-4D97-AF65-F5344CB8AC3E}">
        <p14:creationId xmlns:p14="http://schemas.microsoft.com/office/powerpoint/2010/main" val="22558212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Show your staff the different representations. </a:t>
            </a:r>
          </a:p>
          <a:p>
            <a:r>
              <a:rPr lang="en-US" sz="1200" kern="1200" dirty="0">
                <a:solidFill>
                  <a:schemeClr val="tx1"/>
                </a:solidFill>
                <a:effectLst/>
                <a:latin typeface="+mn-lt"/>
                <a:ea typeface="+mn-ea"/>
                <a:cs typeface="+mn-cs"/>
              </a:rPr>
              <a:t>(</a:t>
            </a:r>
            <a:r>
              <a:rPr lang="en-US" sz="1200" kern="1200" dirty="0" err="1">
                <a:solidFill>
                  <a:schemeClr val="tx1"/>
                </a:solidFill>
                <a:effectLst/>
                <a:latin typeface="+mn-lt"/>
                <a:ea typeface="+mn-ea"/>
                <a:cs typeface="+mn-cs"/>
              </a:rPr>
              <a:t>i</a:t>
            </a:r>
            <a:r>
              <a:rPr lang="en-US" sz="1200" kern="1200" dirty="0">
                <a:solidFill>
                  <a:schemeClr val="tx1"/>
                </a:solidFill>
                <a:effectLst/>
                <a:latin typeface="+mn-lt"/>
                <a:ea typeface="+mn-ea"/>
                <a:cs typeface="+mn-cs"/>
              </a:rPr>
              <a:t>) </a:t>
            </a:r>
            <a:r>
              <a:rPr lang="en-US" sz="1200" b="1" i="1" kern="1200" dirty="0">
                <a:solidFill>
                  <a:schemeClr val="tx1"/>
                </a:solidFill>
                <a:effectLst/>
                <a:latin typeface="+mn-lt"/>
                <a:ea typeface="+mn-ea"/>
                <a:cs typeface="+mn-cs"/>
              </a:rPr>
              <a:t>Counters shared between 4</a:t>
            </a:r>
            <a:r>
              <a:rPr lang="en-US" sz="1200" kern="1200" dirty="0">
                <a:solidFill>
                  <a:schemeClr val="tx1"/>
                </a:solidFill>
                <a:effectLst/>
                <a:latin typeface="+mn-lt"/>
                <a:ea typeface="+mn-ea"/>
                <a:cs typeface="+mn-cs"/>
              </a:rPr>
              <a:t> </a:t>
            </a:r>
            <a:br>
              <a:rPr lang="en-US" sz="1200" kern="1200" dirty="0">
                <a:solidFill>
                  <a:schemeClr val="tx1"/>
                </a:solidFill>
                <a:effectLst/>
                <a:latin typeface="+mn-lt"/>
                <a:ea typeface="+mn-ea"/>
                <a:cs typeface="+mn-cs"/>
              </a:rPr>
            </a:br>
            <a:r>
              <a:rPr lang="en-US" sz="1200" kern="1200" dirty="0">
                <a:solidFill>
                  <a:schemeClr val="tx1"/>
                </a:solidFill>
                <a:effectLst/>
                <a:latin typeface="+mn-lt"/>
                <a:ea typeface="+mn-ea"/>
                <a:cs typeface="+mn-cs"/>
              </a:rPr>
              <a:t>Can be done physically with bean bags and hoops or counters and circles. However the grid is ideal for bar modelling (sharing).</a:t>
            </a:r>
          </a:p>
          <a:p>
            <a:r>
              <a:rPr lang="en-US" sz="1200" kern="1200" dirty="0">
                <a:solidFill>
                  <a:schemeClr val="tx1"/>
                </a:solidFill>
                <a:effectLst/>
                <a:latin typeface="+mn-lt"/>
                <a:ea typeface="+mn-ea"/>
                <a:cs typeface="+mn-cs"/>
              </a:rPr>
              <a:t>(ii) </a:t>
            </a:r>
            <a:r>
              <a:rPr lang="en-US" sz="1200" b="1" i="1" kern="1200" dirty="0">
                <a:solidFill>
                  <a:schemeClr val="tx1"/>
                </a:solidFill>
                <a:effectLst/>
                <a:latin typeface="+mn-lt"/>
                <a:ea typeface="+mn-ea"/>
                <a:cs typeface="+mn-cs"/>
              </a:rPr>
              <a:t>Grouping with place value counters</a:t>
            </a:r>
            <a:r>
              <a:rPr lang="en-US" sz="1200" kern="1200" dirty="0">
                <a:solidFill>
                  <a:schemeClr val="tx1"/>
                </a:solidFill>
                <a:effectLst/>
                <a:latin typeface="+mn-lt"/>
                <a:ea typeface="+mn-ea"/>
                <a:cs typeface="+mn-cs"/>
              </a:rPr>
              <a:t> </a:t>
            </a:r>
            <a:br>
              <a:rPr lang="en-US" sz="1200" kern="1200" dirty="0">
                <a:solidFill>
                  <a:schemeClr val="tx1"/>
                </a:solidFill>
                <a:effectLst/>
                <a:latin typeface="+mn-lt"/>
                <a:ea typeface="+mn-ea"/>
                <a:cs typeface="+mn-cs"/>
              </a:rPr>
            </a:br>
            <a:r>
              <a:rPr lang="en-US" sz="1200" kern="1200" dirty="0">
                <a:solidFill>
                  <a:schemeClr val="tx1"/>
                </a:solidFill>
                <a:effectLst/>
                <a:latin typeface="+mn-lt"/>
                <a:ea typeface="+mn-ea"/>
                <a:cs typeface="+mn-cs"/>
              </a:rPr>
              <a:t>Start by making the number 13. This could also be done with base 10. Look at the tens: can I make any groups of 4? No, but can I make an exchange? Yes, I exchange one ten for ten ones. I can make 3 groups of 4 with one left over.</a:t>
            </a:r>
          </a:p>
          <a:p>
            <a:r>
              <a:rPr lang="en-US" sz="1200" kern="1200" dirty="0">
                <a:solidFill>
                  <a:schemeClr val="tx1"/>
                </a:solidFill>
                <a:effectLst/>
                <a:latin typeface="+mn-lt"/>
                <a:ea typeface="+mn-ea"/>
                <a:cs typeface="+mn-cs"/>
              </a:rPr>
              <a:t>(iii) </a:t>
            </a:r>
            <a:r>
              <a:rPr lang="en-US" sz="1200" b="1" i="1" kern="1200" dirty="0">
                <a:solidFill>
                  <a:schemeClr val="tx1"/>
                </a:solidFill>
                <a:effectLst/>
                <a:latin typeface="+mn-lt"/>
                <a:ea typeface="+mn-ea"/>
                <a:cs typeface="+mn-cs"/>
              </a:rPr>
              <a:t>Rods and rulers for repeated subtraction</a:t>
            </a:r>
            <a:r>
              <a:rPr lang="en-US" sz="1200" kern="1200" dirty="0">
                <a:solidFill>
                  <a:schemeClr val="tx1"/>
                </a:solidFill>
                <a:effectLst/>
                <a:latin typeface="+mn-lt"/>
                <a:ea typeface="+mn-ea"/>
                <a:cs typeface="+mn-cs"/>
              </a:rPr>
              <a:t> </a:t>
            </a:r>
            <a:br>
              <a:rPr lang="en-US" sz="1200" kern="1200" dirty="0">
                <a:solidFill>
                  <a:schemeClr val="tx1"/>
                </a:solidFill>
                <a:effectLst/>
                <a:latin typeface="+mn-lt"/>
                <a:ea typeface="+mn-ea"/>
                <a:cs typeface="+mn-cs"/>
              </a:rPr>
            </a:br>
            <a:r>
              <a:rPr lang="en-US" sz="1200" kern="1200" dirty="0">
                <a:solidFill>
                  <a:schemeClr val="tx1"/>
                </a:solidFill>
                <a:effectLst/>
                <a:latin typeface="+mn-lt"/>
                <a:ea typeface="+mn-ea"/>
                <a:cs typeface="+mn-cs"/>
              </a:rPr>
              <a:t>We want to see how many fours go into 13. Pupils should start at 13 on their rulers and use the Cuisenaire rod that is worth 4. They must always arrive at 0. Three whole fours with 1 left over go into 13.</a:t>
            </a:r>
          </a:p>
          <a:p>
            <a:r>
              <a:rPr lang="en-US" sz="1200" kern="1200" dirty="0">
                <a:solidFill>
                  <a:schemeClr val="tx1"/>
                </a:solidFill>
                <a:effectLst/>
                <a:latin typeface="+mn-lt"/>
                <a:ea typeface="+mn-ea"/>
                <a:cs typeface="+mn-cs"/>
              </a:rPr>
              <a:t>(iv) </a:t>
            </a:r>
            <a:r>
              <a:rPr lang="en-US" sz="1200" b="1" i="1" kern="1200" dirty="0">
                <a:solidFill>
                  <a:schemeClr val="tx1"/>
                </a:solidFill>
                <a:effectLst/>
                <a:latin typeface="+mn-lt"/>
                <a:ea typeface="+mn-ea"/>
                <a:cs typeface="+mn-cs"/>
              </a:rPr>
              <a:t>Numicon encourage grouping</a:t>
            </a:r>
            <a:r>
              <a:rPr lang="en-US" sz="1200" kern="1200" dirty="0">
                <a:solidFill>
                  <a:schemeClr val="tx1"/>
                </a:solidFill>
                <a:effectLst/>
                <a:latin typeface="+mn-lt"/>
                <a:ea typeface="+mn-ea"/>
                <a:cs typeface="+mn-cs"/>
              </a:rPr>
              <a:t/>
            </a:r>
            <a:br>
              <a:rPr lang="en-US" sz="1200" kern="1200" dirty="0">
                <a:solidFill>
                  <a:schemeClr val="tx1"/>
                </a:solidFill>
                <a:effectLst/>
                <a:latin typeface="+mn-lt"/>
                <a:ea typeface="+mn-ea"/>
                <a:cs typeface="+mn-cs"/>
              </a:rPr>
            </a:br>
            <a:r>
              <a:rPr lang="en-US" sz="1200" kern="1200" dirty="0">
                <a:solidFill>
                  <a:schemeClr val="tx1"/>
                </a:solidFill>
                <a:effectLst/>
                <a:latin typeface="+mn-lt"/>
                <a:ea typeface="+mn-ea"/>
                <a:cs typeface="+mn-cs"/>
              </a:rPr>
              <a:t>Start by making the number 13. How many fours go into 13? Place the number four alongside the number 13. Three fours with one left over make 13.</a:t>
            </a:r>
          </a:p>
          <a:p>
            <a:endParaRPr lang="en-US" baseline="0" dirty="0"/>
          </a:p>
        </p:txBody>
      </p:sp>
      <p:sp>
        <p:nvSpPr>
          <p:cNvPr id="4" name="Slide Number Placeholder 3"/>
          <p:cNvSpPr>
            <a:spLocks noGrp="1"/>
          </p:cNvSpPr>
          <p:nvPr>
            <p:ph type="sldNum" sz="quarter" idx="10"/>
          </p:nvPr>
        </p:nvSpPr>
        <p:spPr/>
        <p:txBody>
          <a:bodyPr/>
          <a:lstStyle/>
          <a:p>
            <a:fld id="{9A26690F-C0F2-1E49-AD10-FAD56FBB692A}" type="slidenum">
              <a:rPr lang="en-US" smtClean="0"/>
              <a:t>19</a:t>
            </a:fld>
            <a:endParaRPr lang="en-US"/>
          </a:p>
        </p:txBody>
      </p:sp>
    </p:spTree>
    <p:extLst>
      <p:ext uri="{BB962C8B-B14F-4D97-AF65-F5344CB8AC3E}">
        <p14:creationId xmlns:p14="http://schemas.microsoft.com/office/powerpoint/2010/main" val="2746411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Explain that the pictorial stage involve the pupils representing the concrete resource or using a bar model to clarify what a </a:t>
            </a:r>
            <a:r>
              <a:rPr lang="en-US" sz="1200" kern="1200" dirty="0" err="1">
                <a:solidFill>
                  <a:schemeClr val="tx1"/>
                </a:solidFill>
                <a:effectLst/>
                <a:latin typeface="+mn-lt"/>
                <a:ea typeface="+mn-ea"/>
                <a:cs typeface="+mn-cs"/>
              </a:rPr>
              <a:t>maths</a:t>
            </a:r>
            <a:r>
              <a:rPr lang="en-US" sz="1200" kern="1200" dirty="0">
                <a:solidFill>
                  <a:schemeClr val="tx1"/>
                </a:solidFill>
                <a:effectLst/>
                <a:latin typeface="+mn-lt"/>
                <a:ea typeface="+mn-ea"/>
                <a:cs typeface="+mn-cs"/>
              </a:rPr>
              <a:t> question actually means.</a:t>
            </a:r>
          </a:p>
          <a:p>
            <a:endParaRPr lang="en-GB" dirty="0"/>
          </a:p>
        </p:txBody>
      </p:sp>
      <p:sp>
        <p:nvSpPr>
          <p:cNvPr id="4" name="Slide Number Placeholder 3"/>
          <p:cNvSpPr>
            <a:spLocks noGrp="1"/>
          </p:cNvSpPr>
          <p:nvPr>
            <p:ph type="sldNum" sz="quarter" idx="10"/>
          </p:nvPr>
        </p:nvSpPr>
        <p:spPr/>
        <p:txBody>
          <a:bodyPr/>
          <a:lstStyle/>
          <a:p>
            <a:fld id="{4E061FDB-4D34-416B-8C5D-0F856E80D86D}" type="slidenum">
              <a:rPr lang="en-GB" smtClean="0"/>
              <a:t>20</a:t>
            </a:fld>
            <a:endParaRPr lang="en-GB"/>
          </a:p>
        </p:txBody>
      </p:sp>
    </p:spTree>
    <p:extLst>
      <p:ext uri="{BB962C8B-B14F-4D97-AF65-F5344CB8AC3E}">
        <p14:creationId xmlns:p14="http://schemas.microsoft.com/office/powerpoint/2010/main" val="33358868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Give an example for the ‘abstract stage’. For example, when teaching addition, pupils can use or draw base 10 alongside the abstract method (</a:t>
            </a:r>
            <a:r>
              <a:rPr lang="en-US" sz="1200" kern="1200" dirty="0" err="1">
                <a:solidFill>
                  <a:schemeClr val="tx1"/>
                </a:solidFill>
                <a:effectLst/>
                <a:latin typeface="+mn-lt"/>
                <a:ea typeface="+mn-ea"/>
                <a:cs typeface="+mn-cs"/>
              </a:rPr>
              <a:t>ie</a:t>
            </a:r>
            <a:r>
              <a:rPr lang="en-US" sz="1200" kern="1200" dirty="0">
                <a:solidFill>
                  <a:schemeClr val="tx1"/>
                </a:solidFill>
                <a:effectLst/>
                <a:latin typeface="+mn-lt"/>
                <a:ea typeface="+mn-ea"/>
                <a:cs typeface="+mn-cs"/>
              </a:rPr>
              <a:t> formal written columns). </a:t>
            </a:r>
          </a:p>
          <a:p>
            <a:endParaRPr lang="en-GB" dirty="0"/>
          </a:p>
        </p:txBody>
      </p:sp>
      <p:sp>
        <p:nvSpPr>
          <p:cNvPr id="4" name="Slide Number Placeholder 3"/>
          <p:cNvSpPr>
            <a:spLocks noGrp="1"/>
          </p:cNvSpPr>
          <p:nvPr>
            <p:ph type="sldNum" sz="quarter" idx="10"/>
          </p:nvPr>
        </p:nvSpPr>
        <p:spPr/>
        <p:txBody>
          <a:bodyPr/>
          <a:lstStyle/>
          <a:p>
            <a:fld id="{4E061FDB-4D34-416B-8C5D-0F856E80D86D}" type="slidenum">
              <a:rPr lang="en-GB" smtClean="0"/>
              <a:t>21</a:t>
            </a:fld>
            <a:endParaRPr lang="en-GB"/>
          </a:p>
        </p:txBody>
      </p:sp>
    </p:spTree>
    <p:extLst>
      <p:ext uri="{BB962C8B-B14F-4D97-AF65-F5344CB8AC3E}">
        <p14:creationId xmlns:p14="http://schemas.microsoft.com/office/powerpoint/2010/main" val="4414241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A part of mastery</a:t>
            </a:r>
            <a:r>
              <a:rPr lang="en-GB" baseline="0" dirty="0" smtClean="0"/>
              <a:t> Sarah asked to focus on was stem sentences.</a:t>
            </a:r>
            <a:endParaRPr lang="en-GB" dirty="0"/>
          </a:p>
        </p:txBody>
      </p:sp>
      <p:sp>
        <p:nvSpPr>
          <p:cNvPr id="4" name="Slide Number Placeholder 3"/>
          <p:cNvSpPr>
            <a:spLocks noGrp="1"/>
          </p:cNvSpPr>
          <p:nvPr>
            <p:ph type="sldNum" sz="quarter" idx="10"/>
          </p:nvPr>
        </p:nvSpPr>
        <p:spPr/>
        <p:txBody>
          <a:bodyPr/>
          <a:lstStyle/>
          <a:p>
            <a:fld id="{D85EF872-C5DE-4BDB-8992-0A98DEEF604D}" type="slidenum">
              <a:rPr lang="en-GB" smtClean="0"/>
              <a:pPr/>
              <a:t>27</a:t>
            </a:fld>
            <a:endParaRPr lang="en-GB"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p>
            <a:fld id="{7D290233-0DD1-4A80-BB1E-9ADC3556DBB6}" type="datetimeFigureOut">
              <a:rPr lang="en-US" smtClean="0"/>
              <a:t>01/11/19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FE4BAC9-6D41-4691-9299-18EF07EF0177}" type="slidenum">
              <a:rPr lang="en-US" smtClean="0"/>
              <a:t>‹#›</a:t>
            </a:fld>
            <a:endParaRPr lang="en-US"/>
          </a:p>
        </p:txBody>
      </p:sp>
    </p:spTree>
    <p:extLst>
      <p:ext uri="{BB962C8B-B14F-4D97-AF65-F5344CB8AC3E}">
        <p14:creationId xmlns:p14="http://schemas.microsoft.com/office/powerpoint/2010/main" val="15358470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7D290233-0DD1-4A80-BB1E-9ADC3556DBB6}" type="datetimeFigureOut">
              <a:rPr lang="en-US" smtClean="0"/>
              <a:t>01/11/19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FE4BAC9-6D41-4691-9299-18EF07EF0177}" type="slidenum">
              <a:rPr lang="en-US" smtClean="0"/>
              <a:t>‹#›</a:t>
            </a:fld>
            <a:endParaRPr lang="en-US"/>
          </a:p>
        </p:txBody>
      </p:sp>
    </p:spTree>
    <p:extLst>
      <p:ext uri="{BB962C8B-B14F-4D97-AF65-F5344CB8AC3E}">
        <p14:creationId xmlns:p14="http://schemas.microsoft.com/office/powerpoint/2010/main" val="39772478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7D290233-0DD1-4A80-BB1E-9ADC3556DBB6}" type="datetimeFigureOut">
              <a:rPr lang="en-US" smtClean="0"/>
              <a:t>01/11/19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FE4BAC9-6D41-4691-9299-18EF07EF0177}" type="slidenum">
              <a:rPr lang="en-US" smtClean="0"/>
              <a:t>‹#›</a:t>
            </a:fld>
            <a:endParaRPr lang="en-US"/>
          </a:p>
        </p:txBody>
      </p:sp>
    </p:spTree>
    <p:extLst>
      <p:ext uri="{BB962C8B-B14F-4D97-AF65-F5344CB8AC3E}">
        <p14:creationId xmlns:p14="http://schemas.microsoft.com/office/powerpoint/2010/main" val="20964806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p>
            <a:fld id="{7D290233-0DD1-4A80-BB1E-9ADC3556DBB6}" type="datetimeFigureOut">
              <a:rPr lang="en-US" smtClean="0"/>
              <a:t>01/11/19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FE4BAC9-6D41-4691-9299-18EF07EF0177}" type="slidenum">
              <a:rPr lang="en-US" smtClean="0"/>
              <a:t>‹#›</a:t>
            </a:fld>
            <a:endParaRPr lang="en-US"/>
          </a:p>
        </p:txBody>
      </p:sp>
    </p:spTree>
    <p:extLst>
      <p:ext uri="{BB962C8B-B14F-4D97-AF65-F5344CB8AC3E}">
        <p14:creationId xmlns:p14="http://schemas.microsoft.com/office/powerpoint/2010/main" val="17402413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p>
            <a:fld id="{7D290233-0DD1-4A80-BB1E-9ADC3556DBB6}" type="datetimeFigureOut">
              <a:rPr lang="en-US" smtClean="0"/>
              <a:t>01/11/19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FE4BAC9-6D41-4691-9299-18EF07EF0177}" type="slidenum">
              <a:rPr lang="en-US" smtClean="0"/>
              <a:t>‹#›</a:t>
            </a:fld>
            <a:endParaRPr lang="en-US"/>
          </a:p>
        </p:txBody>
      </p:sp>
    </p:spTree>
    <p:extLst>
      <p:ext uri="{BB962C8B-B14F-4D97-AF65-F5344CB8AC3E}">
        <p14:creationId xmlns:p14="http://schemas.microsoft.com/office/powerpoint/2010/main" val="5300426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p>
            <a:fld id="{7D290233-0DD1-4A80-BB1E-9ADC3556DBB6}" type="datetimeFigureOut">
              <a:rPr lang="en-US" smtClean="0"/>
              <a:t>01/11/19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FE4BAC9-6D41-4691-9299-18EF07EF0177}" type="slidenum">
              <a:rPr lang="en-US" smtClean="0"/>
              <a:t>‹#›</a:t>
            </a:fld>
            <a:endParaRPr lang="en-US"/>
          </a:p>
        </p:txBody>
      </p:sp>
    </p:spTree>
    <p:extLst>
      <p:ext uri="{BB962C8B-B14F-4D97-AF65-F5344CB8AC3E}">
        <p14:creationId xmlns:p14="http://schemas.microsoft.com/office/powerpoint/2010/main" val="36462124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290233-0DD1-4A80-BB1E-9ADC3556DBB6}" type="datetimeFigureOut">
              <a:rPr lang="en-US" smtClean="0"/>
              <a:t>01/11/19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FE4BAC9-6D41-4691-9299-18EF07EF0177}" type="slidenum">
              <a:rPr lang="en-US" smtClean="0"/>
              <a:t>‹#›</a:t>
            </a:fld>
            <a:endParaRPr lang="en-US"/>
          </a:p>
        </p:txBody>
      </p:sp>
    </p:spTree>
    <p:extLst>
      <p:ext uri="{BB962C8B-B14F-4D97-AF65-F5344CB8AC3E}">
        <p14:creationId xmlns:p14="http://schemas.microsoft.com/office/powerpoint/2010/main" val="1544730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7D290233-0DD1-4A80-BB1E-9ADC3556DBB6}" type="datetimeFigureOut">
              <a:rPr lang="en-US" smtClean="0"/>
              <a:t>01/11/19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FE4BAC9-6D41-4691-9299-18EF07EF0177}" type="slidenum">
              <a:rPr lang="en-US" smtClean="0"/>
              <a:t>‹#›</a:t>
            </a:fld>
            <a:endParaRPr lang="en-US"/>
          </a:p>
        </p:txBody>
      </p:sp>
    </p:spTree>
    <p:extLst>
      <p:ext uri="{BB962C8B-B14F-4D97-AF65-F5344CB8AC3E}">
        <p14:creationId xmlns:p14="http://schemas.microsoft.com/office/powerpoint/2010/main" val="38545284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7D290233-0DD1-4A80-BB1E-9ADC3556DBB6}" type="datetimeFigureOut">
              <a:rPr lang="en-US" smtClean="0"/>
              <a:t>01/11/19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FE4BAC9-6D41-4691-9299-18EF07EF0177}" type="slidenum">
              <a:rPr lang="en-US" smtClean="0"/>
              <a:t>‹#›</a:t>
            </a:fld>
            <a:endParaRPr lang="en-US"/>
          </a:p>
        </p:txBody>
      </p:sp>
    </p:spTree>
    <p:extLst>
      <p:ext uri="{BB962C8B-B14F-4D97-AF65-F5344CB8AC3E}">
        <p14:creationId xmlns:p14="http://schemas.microsoft.com/office/powerpoint/2010/main" val="18826505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7D290233-0DD1-4A80-BB1E-9ADC3556DBB6}" type="datetimeFigureOut">
              <a:rPr lang="en-US" smtClean="0"/>
              <a:t>01/11/19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FE4BAC9-6D41-4691-9299-18EF07EF0177}" type="slidenum">
              <a:rPr lang="en-US" smtClean="0"/>
              <a:t>‹#›</a:t>
            </a:fld>
            <a:endParaRPr lang="en-US"/>
          </a:p>
        </p:txBody>
      </p:sp>
    </p:spTree>
    <p:extLst>
      <p:ext uri="{BB962C8B-B14F-4D97-AF65-F5344CB8AC3E}">
        <p14:creationId xmlns:p14="http://schemas.microsoft.com/office/powerpoint/2010/main" val="31366714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7D290233-0DD1-4A80-BB1E-9ADC3556DBB6}" type="datetimeFigureOut">
              <a:rPr lang="en-US" smtClean="0"/>
              <a:t>01/11/19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FE4BAC9-6D41-4691-9299-18EF07EF0177}" type="slidenum">
              <a:rPr lang="en-US" smtClean="0"/>
              <a:t>‹#›</a:t>
            </a:fld>
            <a:endParaRPr lang="en-US"/>
          </a:p>
        </p:txBody>
      </p:sp>
    </p:spTree>
    <p:extLst>
      <p:ext uri="{BB962C8B-B14F-4D97-AF65-F5344CB8AC3E}">
        <p14:creationId xmlns:p14="http://schemas.microsoft.com/office/powerpoint/2010/main" val="42381487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Click to edit Master title style</a:t>
            </a:r>
            <a:endParaRPr lang="en-US" dirty="0"/>
          </a:p>
        </p:txBody>
      </p:sp>
      <p:sp>
        <p:nvSpPr>
          <p:cNvPr id="3" name="Content Placeholder 2"/>
          <p:cNvSpPr>
            <a:spLocks noGrp="1"/>
          </p:cNvSpPr>
          <p:nvPr>
            <p:ph sz="half" idx="1" hasCustomPrompt="1"/>
          </p:nvPr>
        </p:nvSpPr>
        <p:spPr>
          <a:xfrm>
            <a:off x="254000" y="2709334"/>
            <a:ext cx="5854095" cy="3507619"/>
          </a:xfrm>
          <a:noFill/>
        </p:spPr>
        <p:style>
          <a:lnRef idx="2">
            <a:schemeClr val="accent1"/>
          </a:lnRef>
          <a:fillRef idx="1">
            <a:schemeClr val="lt1"/>
          </a:fillRef>
          <a:effectRef idx="0">
            <a:schemeClr val="accent1"/>
          </a:effectRef>
          <a:fontRef idx="none"/>
        </p:style>
        <p:txBody>
          <a:bodyPr/>
          <a:lstStyle>
            <a:lvl1pPr marL="0" indent="0" algn="ctr">
              <a:buNone/>
              <a:defRPr sz="2800" u="sng"/>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dirty="0"/>
              <a:t>Model</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Content Placeholder 3"/>
          <p:cNvSpPr>
            <a:spLocks noGrp="1"/>
          </p:cNvSpPr>
          <p:nvPr>
            <p:ph sz="half" idx="2" hasCustomPrompt="1"/>
          </p:nvPr>
        </p:nvSpPr>
        <p:spPr>
          <a:xfrm>
            <a:off x="6289524" y="2709333"/>
            <a:ext cx="2685143" cy="3507618"/>
          </a:xfrm>
          <a:solidFill>
            <a:srgbClr val="FFFFFF"/>
          </a:solidFill>
        </p:spPr>
        <p:style>
          <a:lnRef idx="2">
            <a:schemeClr val="accent1"/>
          </a:lnRef>
          <a:fillRef idx="1">
            <a:schemeClr val="lt1"/>
          </a:fillRef>
          <a:effectRef idx="0">
            <a:schemeClr val="accent1"/>
          </a:effectRef>
          <a:fontRef idx="none"/>
        </p:style>
        <p:txBody>
          <a:bodyPr/>
          <a:lstStyle>
            <a:lvl1pPr marL="0" indent="0" algn="ctr">
              <a:buNone/>
              <a:defRPr sz="2800" u="sng"/>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dirty="0"/>
              <a:t>Calculations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5" name="Date Placeholder 4"/>
          <p:cNvSpPr>
            <a:spLocks noGrp="1"/>
          </p:cNvSpPr>
          <p:nvPr>
            <p:ph type="dt" sz="half" idx="10"/>
          </p:nvPr>
        </p:nvSpPr>
        <p:spPr/>
        <p:txBody>
          <a:bodyPr/>
          <a:lstStyle/>
          <a:p>
            <a:fld id="{F0A82566-D571-8243-A6EC-456F324C6FF4}" type="datetimeFigureOut">
              <a:rPr lang="en-US" smtClean="0"/>
              <a:t>01/11/19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r>
              <a:rPr lang="en-GB" b="1" dirty="0"/>
              <a:t>@</a:t>
            </a:r>
            <a:r>
              <a:rPr lang="en-GB" b="1" dirty="0" err="1"/>
              <a:t>wrmathshub</a:t>
            </a:r>
            <a:endParaRPr lang="en-GB" b="1" dirty="0"/>
          </a:p>
        </p:txBody>
      </p:sp>
      <p:sp>
        <p:nvSpPr>
          <p:cNvPr id="8" name="Content Placeholder 2"/>
          <p:cNvSpPr>
            <a:spLocks noGrp="1"/>
          </p:cNvSpPr>
          <p:nvPr>
            <p:ph sz="half" idx="13" hasCustomPrompt="1"/>
          </p:nvPr>
        </p:nvSpPr>
        <p:spPr>
          <a:xfrm>
            <a:off x="254002" y="1536096"/>
            <a:ext cx="8720666" cy="1064381"/>
          </a:xfrm>
          <a:solidFill>
            <a:schemeClr val="accent5">
              <a:lumMod val="20000"/>
              <a:lumOff val="80000"/>
            </a:schemeClr>
          </a:solidFill>
        </p:spPr>
        <p:style>
          <a:lnRef idx="2">
            <a:schemeClr val="accent1"/>
          </a:lnRef>
          <a:fillRef idx="1">
            <a:schemeClr val="lt1"/>
          </a:fillRef>
          <a:effectRef idx="0">
            <a:schemeClr val="accent1"/>
          </a:effectRef>
          <a:fontRef idx="none"/>
        </p:style>
        <p:txBody>
          <a:bodyPr anchor="ctr"/>
          <a:lstStyle>
            <a:lvl1pPr marL="0" indent="0" algn="ctr">
              <a:buNone/>
              <a:defRPr sz="2800" u="sng"/>
            </a:lvl1pPr>
            <a:lvl2pPr marL="457200" indent="0">
              <a:buNone/>
              <a:defRPr sz="2400"/>
            </a:lvl2pPr>
            <a:lvl3pPr>
              <a:defRPr sz="2000"/>
            </a:lvl3pPr>
            <a:lvl4pPr>
              <a:defRPr sz="1800"/>
            </a:lvl4pPr>
            <a:lvl5pPr>
              <a:defRPr sz="1800"/>
            </a:lvl5pPr>
            <a:lvl6pPr>
              <a:defRPr sz="1800"/>
            </a:lvl6pPr>
            <a:lvl7pPr>
              <a:defRPr sz="1800"/>
            </a:lvl7pPr>
            <a:lvl8pPr>
              <a:defRPr sz="1800"/>
            </a:lvl8pPr>
            <a:lvl9pPr>
              <a:defRPr sz="1800"/>
            </a:lvl9pPr>
          </a:lstStyle>
          <a:p>
            <a:pPr lvl="1"/>
            <a:r>
              <a:rPr lang="en-GB" dirty="0"/>
              <a:t>Question</a:t>
            </a:r>
          </a:p>
        </p:txBody>
      </p:sp>
    </p:spTree>
    <p:extLst>
      <p:ext uri="{BB962C8B-B14F-4D97-AF65-F5344CB8AC3E}">
        <p14:creationId xmlns:p14="http://schemas.microsoft.com/office/powerpoint/2010/main" val="2544389333"/>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D290233-0DD1-4A80-BB1E-9ADC3556DBB6}" type="datetimeFigureOut">
              <a:rPr lang="en-US" smtClean="0"/>
              <a:t>01/11/19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E4BAC9-6D41-4691-9299-18EF07EF0177}" type="slidenum">
              <a:rPr lang="en-US" smtClean="0"/>
              <a:t>‹#›</a:t>
            </a:fld>
            <a:endParaRPr lang="en-US"/>
          </a:p>
        </p:txBody>
      </p:sp>
    </p:spTree>
    <p:extLst>
      <p:ext uri="{BB962C8B-B14F-4D97-AF65-F5344CB8AC3E}">
        <p14:creationId xmlns:p14="http://schemas.microsoft.com/office/powerpoint/2010/main" val="2720629550"/>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 id="2147483688" r:id="rId12"/>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g"/></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4" Type="http://schemas.openxmlformats.org/officeDocument/2006/relationships/diagramQuickStyle" Target="../diagrams/quickStyle1.xml"/><Relationship Id="rId5" Type="http://schemas.openxmlformats.org/officeDocument/2006/relationships/diagramColors" Target="../diagrams/colors1.xml"/><Relationship Id="rId6" Type="http://schemas.microsoft.com/office/2007/relationships/diagramDrawing" Target="../diagrams/drawing1.xml"/><Relationship Id="rId1" Type="http://schemas.openxmlformats.org/officeDocument/2006/relationships/slideLayout" Target="../slideLayouts/slideLayout2.xml"/><Relationship Id="rId2" Type="http://schemas.openxmlformats.org/officeDocument/2006/relationships/diagramData" Target="../diagrams/data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4" Type="http://schemas.openxmlformats.org/officeDocument/2006/relationships/diagramQuickStyle" Target="../diagrams/quickStyle2.xml"/><Relationship Id="rId5" Type="http://schemas.openxmlformats.org/officeDocument/2006/relationships/diagramColors" Target="../diagrams/colors2.xml"/><Relationship Id="rId6" Type="http://schemas.microsoft.com/office/2007/relationships/diagramDrawing" Target="../diagrams/drawing2.xml"/><Relationship Id="rId1" Type="http://schemas.openxmlformats.org/officeDocument/2006/relationships/slideLayout" Target="../slideLayouts/slideLayout2.xml"/><Relationship Id="rId2" Type="http://schemas.openxmlformats.org/officeDocument/2006/relationships/diagramData" Target="../diagrams/data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5.png"/><Relationship Id="rId6" Type="http://schemas.openxmlformats.org/officeDocument/2006/relationships/hyperlink" Target="https://www.ncetm.org.uk/resources/46689" TargetMode="External"/><Relationship Id="rId7" Type="http://schemas.openxmlformats.org/officeDocument/2006/relationships/image" Target="../media/image6.png"/><Relationship Id="rId1" Type="http://schemas.openxmlformats.org/officeDocument/2006/relationships/slideLayout" Target="../slideLayouts/slideLayout7.xml"/><Relationship Id="rId2" Type="http://schemas.openxmlformats.org/officeDocument/2006/relationships/notesSlide" Target="../notesSlides/notesSlide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www.youtube.com/watch?v=weCPBlJVSrI" TargetMode="External"/><Relationship Id="rId3" Type="http://schemas.openxmlformats.org/officeDocument/2006/relationships/image" Target="../media/image7.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xml"/><Relationship Id="rId3" Type="http://schemas.openxmlformats.org/officeDocument/2006/relationships/image" Target="../media/image8.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9.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4" Type="http://schemas.openxmlformats.org/officeDocument/2006/relationships/image" Target="../media/image12.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5.png"/><Relationship Id="rId1" Type="http://schemas.openxmlformats.org/officeDocument/2006/relationships/slideLayout" Target="../slideLayouts/slideLayout12.xml"/><Relationship Id="rId2" Type="http://schemas.openxmlformats.org/officeDocument/2006/relationships/notesSlide" Target="../notesSlides/notesSlide7.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4" Type="http://schemas.openxmlformats.org/officeDocument/2006/relationships/image" Target="../media/image17.png"/><Relationship Id="rId5" Type="http://schemas.openxmlformats.org/officeDocument/2006/relationships/image" Target="../media/image18.png"/><Relationship Id="rId6" Type="http://schemas.openxmlformats.org/officeDocument/2006/relationships/image" Target="../media/image19.png"/><Relationship Id="rId7" Type="http://schemas.openxmlformats.org/officeDocument/2006/relationships/image" Target="../media/image20.png"/><Relationship Id="rId8" Type="http://schemas.openxmlformats.org/officeDocument/2006/relationships/image" Target="../media/image21.png"/><Relationship Id="rId9" Type="http://schemas.openxmlformats.org/officeDocument/2006/relationships/image" Target="../media/image22.png"/><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4" Type="http://schemas.openxmlformats.org/officeDocument/2006/relationships/image" Target="../media/image24.png"/><Relationship Id="rId5" Type="http://schemas.openxmlformats.org/officeDocument/2006/relationships/image" Target="../media/image25.png"/><Relationship Id="rId6" Type="http://schemas.openxmlformats.org/officeDocument/2006/relationships/image" Target="../media/image26.png"/><Relationship Id="rId7" Type="http://schemas.openxmlformats.org/officeDocument/2006/relationships/image" Target="../media/image27.png"/><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8.png"/></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3.xml"/><Relationship Id="rId4" Type="http://schemas.openxmlformats.org/officeDocument/2006/relationships/diagramLayout" Target="../diagrams/layout3.xml"/><Relationship Id="rId5" Type="http://schemas.openxmlformats.org/officeDocument/2006/relationships/diagramQuickStyle" Target="../diagrams/quickStyle3.xml"/><Relationship Id="rId6" Type="http://schemas.openxmlformats.org/officeDocument/2006/relationships/diagramColors" Target="../diagrams/colors3.xml"/><Relationship Id="rId7" Type="http://schemas.microsoft.com/office/2007/relationships/diagramDrawing" Target="../diagrams/drawing3.xml"/><Relationship Id="rId1" Type="http://schemas.openxmlformats.org/officeDocument/2006/relationships/slideLayout" Target="../slideLayouts/slideLayout7.xml"/><Relationship Id="rId2" Type="http://schemas.openxmlformats.org/officeDocument/2006/relationships/notesSlide" Target="../notesSlides/notesSlide10.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4" Type="http://schemas.openxmlformats.org/officeDocument/2006/relationships/image" Target="../media/image31.png"/><Relationship Id="rId1" Type="http://schemas.openxmlformats.org/officeDocument/2006/relationships/slideLayout" Target="../slideLayouts/slideLayout7.xml"/><Relationship Id="rId2" Type="http://schemas.openxmlformats.org/officeDocument/2006/relationships/image" Target="../media/image29.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2.png"/><Relationship Id="rId3" Type="http://schemas.openxmlformats.org/officeDocument/2006/relationships/image" Target="../media/image33.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4.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5.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latin typeface="Times New Roman"/>
                <a:cs typeface="Times New Roman"/>
              </a:rPr>
              <a:t>Teaching for Mastery</a:t>
            </a:r>
            <a:endParaRPr lang="en-US" dirty="0">
              <a:latin typeface="Times New Roman"/>
              <a:cs typeface="Times New Roman"/>
            </a:endParaRPr>
          </a:p>
        </p:txBody>
      </p:sp>
      <p:sp>
        <p:nvSpPr>
          <p:cNvPr id="3" name="Subtitle 2"/>
          <p:cNvSpPr>
            <a:spLocks noGrp="1"/>
          </p:cNvSpPr>
          <p:nvPr>
            <p:ph type="subTitle" idx="1"/>
          </p:nvPr>
        </p:nvSpPr>
        <p:spPr/>
        <p:txBody>
          <a:bodyPr/>
          <a:lstStyle/>
          <a:p>
            <a:r>
              <a:rPr lang="en-US" dirty="0" smtClean="0"/>
              <a:t>At St. Francis Xavier’s R.C. Primary</a:t>
            </a:r>
            <a:endParaRPr lang="en-US" dirty="0"/>
          </a:p>
        </p:txBody>
      </p:sp>
    </p:spTree>
    <p:extLst>
      <p:ext uri="{BB962C8B-B14F-4D97-AF65-F5344CB8AC3E}">
        <p14:creationId xmlns:p14="http://schemas.microsoft.com/office/powerpoint/2010/main" val="1171252955"/>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flipV="1">
            <a:off x="3452915" y="-773797"/>
            <a:ext cx="5691084" cy="675439"/>
          </a:xfrm>
        </p:spPr>
        <p:txBody>
          <a:bodyPr>
            <a:normAutofit fontScale="90000"/>
          </a:bodyPr>
          <a:lstStyle/>
          <a:p>
            <a:endParaRPr lang="en-US" dirty="0"/>
          </a:p>
        </p:txBody>
      </p:sp>
      <p:pic>
        <p:nvPicPr>
          <p:cNvPr id="4" name="Content Placeholder 3" descr="maths mastery bearhunt.jpg"/>
          <p:cNvPicPr>
            <a:picLocks noGrp="1" noChangeAspect="1"/>
          </p:cNvPicPr>
          <p:nvPr>
            <p:ph idx="1"/>
          </p:nvPr>
        </p:nvPicPr>
        <p:blipFill>
          <a:blip r:embed="rId2">
            <a:extLst>
              <a:ext uri="{28A0092B-C50C-407E-A947-70E740481C1C}">
                <a14:useLocalDpi xmlns:a14="http://schemas.microsoft.com/office/drawing/2010/main" val="0"/>
              </a:ext>
            </a:extLst>
          </a:blip>
          <a:srcRect l="-18537" r="-18537"/>
          <a:stretch>
            <a:fillRect/>
          </a:stretch>
        </p:blipFill>
        <p:spPr>
          <a:xfrm>
            <a:off x="-395148" y="585850"/>
            <a:ext cx="9539148" cy="5151817"/>
          </a:xfrm>
        </p:spPr>
      </p:pic>
    </p:spTree>
    <p:extLst>
      <p:ext uri="{BB962C8B-B14F-4D97-AF65-F5344CB8AC3E}">
        <p14:creationId xmlns:p14="http://schemas.microsoft.com/office/powerpoint/2010/main" val="1915750750"/>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Stage 1</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283524192"/>
              </p:ext>
            </p:extLst>
          </p:nvPr>
        </p:nvGraphicFramePr>
        <p:xfrm>
          <a:off x="559858" y="1737784"/>
          <a:ext cx="8042275" cy="4343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p:cNvSpPr txBox="1"/>
          <p:nvPr/>
        </p:nvSpPr>
        <p:spPr>
          <a:xfrm>
            <a:off x="910167" y="2000250"/>
            <a:ext cx="3100916" cy="923330"/>
          </a:xfrm>
          <a:prstGeom prst="rect">
            <a:avLst/>
          </a:prstGeom>
          <a:noFill/>
        </p:spPr>
        <p:txBody>
          <a:bodyPr wrap="square" rtlCol="0">
            <a:spAutoFit/>
          </a:bodyPr>
          <a:lstStyle/>
          <a:p>
            <a:r>
              <a:rPr lang="en-US" dirty="0" smtClean="0"/>
              <a:t>A journey towards Teaching for Mastery at S.F.X.</a:t>
            </a:r>
            <a:endParaRPr lang="en-US" dirty="0"/>
          </a:p>
        </p:txBody>
      </p:sp>
    </p:spTree>
    <p:extLst>
      <p:ext uri="{BB962C8B-B14F-4D97-AF65-F5344CB8AC3E}">
        <p14:creationId xmlns:p14="http://schemas.microsoft.com/office/powerpoint/2010/main" val="1627353318"/>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Stage 2</a:t>
            </a:r>
            <a:endParaRPr lang="en-US"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515759641"/>
              </p:ext>
            </p:extLst>
          </p:nvPr>
        </p:nvGraphicFramePr>
        <p:xfrm>
          <a:off x="549275" y="1600201"/>
          <a:ext cx="8042276" cy="4343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69047426"/>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Stage 3</a:t>
            </a:r>
            <a:endParaRPr lang="en-US" dirty="0"/>
          </a:p>
        </p:txBody>
      </p:sp>
      <p:sp>
        <p:nvSpPr>
          <p:cNvPr id="4" name="Content Placeholder 3"/>
          <p:cNvSpPr>
            <a:spLocks noGrp="1"/>
          </p:cNvSpPr>
          <p:nvPr>
            <p:ph idx="1"/>
          </p:nvPr>
        </p:nvSpPr>
        <p:spPr>
          <a:prstGeom prst="swooshArrow">
            <a:avLst>
              <a:gd name="adj1" fmla="val 25000"/>
              <a:gd name="adj2" fmla="val 25000"/>
            </a:avLst>
          </a:prstGeom>
        </p:spPr>
        <p:style>
          <a:lnRef idx="0">
            <a:schemeClr val="accent1">
              <a:hueOff val="0"/>
              <a:satOff val="0"/>
              <a:lumOff val="0"/>
              <a:alphaOff val="0"/>
            </a:schemeClr>
          </a:lnRef>
          <a:fillRef idx="1">
            <a:schemeClr val="accent1">
              <a:tint val="40000"/>
              <a:hueOff val="0"/>
              <a:satOff val="0"/>
              <a:lumOff val="0"/>
              <a:alphaOff val="0"/>
            </a:schemeClr>
          </a:fillRef>
          <a:effectRef idx="2">
            <a:schemeClr val="accent1">
              <a:tint val="40000"/>
              <a:hueOff val="0"/>
              <a:satOff val="0"/>
              <a:lumOff val="0"/>
              <a:alphaOff val="0"/>
            </a:schemeClr>
          </a:effectRef>
          <a:fontRef idx="minor">
            <a:schemeClr val="dk1">
              <a:hueOff val="0"/>
              <a:satOff val="0"/>
              <a:lumOff val="0"/>
              <a:alphaOff val="0"/>
            </a:schemeClr>
          </a:fontRef>
        </p:style>
        <p:txBody>
          <a:bodyPr/>
          <a:lstStyle/>
          <a:p>
            <a:endParaRPr lang="en-US" dirty="0"/>
          </a:p>
        </p:txBody>
      </p:sp>
      <p:sp>
        <p:nvSpPr>
          <p:cNvPr id="5" name="TextBox 4"/>
          <p:cNvSpPr txBox="1"/>
          <p:nvPr/>
        </p:nvSpPr>
        <p:spPr>
          <a:xfrm>
            <a:off x="549275" y="4582584"/>
            <a:ext cx="3407833" cy="1754327"/>
          </a:xfrm>
          <a:prstGeom prst="rect">
            <a:avLst/>
          </a:prstGeom>
          <a:noFill/>
        </p:spPr>
        <p:txBody>
          <a:bodyPr wrap="square" rtlCol="0">
            <a:spAutoFit/>
          </a:bodyPr>
          <a:lstStyle/>
          <a:p>
            <a:pPr marL="285750" indent="-285750">
              <a:buFontTx/>
              <a:buChar char="•"/>
            </a:pPr>
            <a:r>
              <a:rPr lang="en-US" dirty="0" smtClean="0"/>
              <a:t>Small steps planning- mapping the journey of a lesson.</a:t>
            </a:r>
          </a:p>
          <a:p>
            <a:pPr marL="285750" indent="-285750">
              <a:buFontTx/>
              <a:buChar char="•"/>
            </a:pPr>
            <a:r>
              <a:rPr lang="en-US" dirty="0" smtClean="0"/>
              <a:t>Ensuring less pace and race</a:t>
            </a:r>
          </a:p>
          <a:p>
            <a:pPr marL="285750" indent="-285750">
              <a:buFontTx/>
              <a:buChar char="•"/>
            </a:pPr>
            <a:r>
              <a:rPr lang="en-US" dirty="0" smtClean="0"/>
              <a:t>Deepening understanding</a:t>
            </a:r>
          </a:p>
          <a:p>
            <a:pPr marL="285750" indent="-285750">
              <a:buFontTx/>
              <a:buChar char="•"/>
            </a:pPr>
            <a:r>
              <a:rPr lang="en-US" dirty="0" smtClean="0"/>
              <a:t>Use of working wall</a:t>
            </a:r>
          </a:p>
          <a:p>
            <a:endParaRPr lang="en-US" dirty="0" smtClean="0"/>
          </a:p>
        </p:txBody>
      </p:sp>
      <p:sp>
        <p:nvSpPr>
          <p:cNvPr id="6" name="TextBox 5"/>
          <p:cNvSpPr txBox="1"/>
          <p:nvPr/>
        </p:nvSpPr>
        <p:spPr>
          <a:xfrm>
            <a:off x="2952750" y="2253019"/>
            <a:ext cx="3640667" cy="2585323"/>
          </a:xfrm>
          <a:prstGeom prst="rect">
            <a:avLst/>
          </a:prstGeom>
          <a:noFill/>
        </p:spPr>
        <p:txBody>
          <a:bodyPr wrap="square" rtlCol="0">
            <a:spAutoFit/>
          </a:bodyPr>
          <a:lstStyle/>
          <a:p>
            <a:pPr marL="285750" indent="-285750">
              <a:buFontTx/>
              <a:buChar char="•"/>
            </a:pPr>
            <a:r>
              <a:rPr lang="en-US" dirty="0" smtClean="0"/>
              <a:t>Embed Mastery techniques such as What it is/what it is not</a:t>
            </a:r>
          </a:p>
          <a:p>
            <a:pPr marL="285750" indent="-285750">
              <a:buFontTx/>
              <a:buChar char="•"/>
            </a:pPr>
            <a:r>
              <a:rPr lang="en-US" dirty="0" smtClean="0"/>
              <a:t>What is the same, what is different?</a:t>
            </a:r>
          </a:p>
          <a:p>
            <a:pPr marL="285750" indent="-285750">
              <a:buFontTx/>
              <a:buChar char="•"/>
            </a:pPr>
            <a:r>
              <a:rPr lang="en-US" dirty="0" smtClean="0"/>
              <a:t>A useful struggle- building resilience</a:t>
            </a:r>
          </a:p>
          <a:p>
            <a:pPr marL="285750" indent="-285750">
              <a:buFontTx/>
              <a:buChar char="•"/>
            </a:pPr>
            <a:r>
              <a:rPr lang="en-US" dirty="0" smtClean="0"/>
              <a:t>Different representations</a:t>
            </a:r>
          </a:p>
          <a:p>
            <a:pPr marL="285750" indent="-285750">
              <a:buFontTx/>
              <a:buChar char="•"/>
            </a:pPr>
            <a:endParaRPr lang="en-US" dirty="0"/>
          </a:p>
        </p:txBody>
      </p:sp>
      <p:sp>
        <p:nvSpPr>
          <p:cNvPr id="7" name="TextBox 6"/>
          <p:cNvSpPr txBox="1"/>
          <p:nvPr/>
        </p:nvSpPr>
        <p:spPr>
          <a:xfrm>
            <a:off x="6836833" y="1968617"/>
            <a:ext cx="1852084" cy="3693319"/>
          </a:xfrm>
          <a:prstGeom prst="rect">
            <a:avLst/>
          </a:prstGeom>
          <a:noFill/>
        </p:spPr>
        <p:txBody>
          <a:bodyPr wrap="square" rtlCol="0">
            <a:spAutoFit/>
          </a:bodyPr>
          <a:lstStyle/>
          <a:p>
            <a:pPr marL="285750" indent="-285750">
              <a:buFontTx/>
              <a:buChar char="•"/>
            </a:pPr>
            <a:r>
              <a:rPr lang="en-US" dirty="0" smtClean="0"/>
              <a:t>Ongoing CPD for staff- insets + staff meetings</a:t>
            </a:r>
          </a:p>
          <a:p>
            <a:pPr marL="285750" indent="-285750">
              <a:buFontTx/>
              <a:buChar char="•"/>
            </a:pPr>
            <a:r>
              <a:rPr lang="en-US" dirty="0" smtClean="0"/>
              <a:t>Sharing mastery practice- with colleagues, parents, </a:t>
            </a:r>
            <a:r>
              <a:rPr lang="en-US" dirty="0" err="1" smtClean="0"/>
              <a:t>TAs.</a:t>
            </a:r>
            <a:endParaRPr lang="en-US" dirty="0" smtClean="0"/>
          </a:p>
          <a:p>
            <a:endParaRPr lang="en-US" dirty="0"/>
          </a:p>
        </p:txBody>
      </p:sp>
    </p:spTree>
    <p:extLst>
      <p:ext uri="{BB962C8B-B14F-4D97-AF65-F5344CB8AC3E}">
        <p14:creationId xmlns:p14="http://schemas.microsoft.com/office/powerpoint/2010/main" val="2435112251"/>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In Shanghai textbooks, models are commonplace.</a:t>
            </a:r>
            <a:endParaRPr lang="en-US" dirty="0"/>
          </a:p>
        </p:txBody>
      </p:sp>
      <p:pic>
        <p:nvPicPr>
          <p:cNvPr id="4" name="Content Placeholder 3" descr="Screen Shot 2019-03-07 at 14.38.04.png"/>
          <p:cNvPicPr>
            <a:picLocks noGrp="1" noChangeAspect="1"/>
          </p:cNvPicPr>
          <p:nvPr>
            <p:ph idx="1"/>
          </p:nvPr>
        </p:nvPicPr>
        <p:blipFill>
          <a:blip r:embed="rId2">
            <a:extLst>
              <a:ext uri="{28A0092B-C50C-407E-A947-70E740481C1C}">
                <a14:useLocalDpi xmlns:a14="http://schemas.microsoft.com/office/drawing/2010/main" val="0"/>
              </a:ext>
            </a:extLst>
          </a:blip>
          <a:srcRect t="-20310" b="-20310"/>
          <a:stretch>
            <a:fillRect/>
          </a:stretch>
        </p:blipFill>
        <p:spPr/>
      </p:pic>
    </p:spTree>
    <p:extLst>
      <p:ext uri="{BB962C8B-B14F-4D97-AF65-F5344CB8AC3E}">
        <p14:creationId xmlns:p14="http://schemas.microsoft.com/office/powerpoint/2010/main" val="833155144"/>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What did we learn from Shanghai?</a:t>
            </a:r>
            <a:endParaRPr lang="en-US" dirty="0"/>
          </a:p>
        </p:txBody>
      </p:sp>
      <p:sp>
        <p:nvSpPr>
          <p:cNvPr id="3" name="Content Placeholder 2"/>
          <p:cNvSpPr>
            <a:spLocks noGrp="1"/>
          </p:cNvSpPr>
          <p:nvPr>
            <p:ph idx="1"/>
          </p:nvPr>
        </p:nvSpPr>
        <p:spPr/>
        <p:txBody>
          <a:bodyPr>
            <a:normAutofit lnSpcReduction="10000"/>
          </a:bodyPr>
          <a:lstStyle/>
          <a:p>
            <a:pPr marL="0" indent="0">
              <a:buNone/>
            </a:pPr>
            <a:endParaRPr lang="en-GB" dirty="0"/>
          </a:p>
          <a:p>
            <a:pPr marL="0" indent="0">
              <a:buNone/>
            </a:pPr>
            <a:r>
              <a:rPr lang="en-US" dirty="0" smtClean="0"/>
              <a:t>Too often, as a nation we have </a:t>
            </a:r>
            <a:r>
              <a:rPr lang="en-US" dirty="0" err="1" smtClean="0"/>
              <a:t>focussed</a:t>
            </a:r>
            <a:r>
              <a:rPr lang="en-US" dirty="0" smtClean="0"/>
              <a:t> on procedural understanding (the </a:t>
            </a:r>
            <a:r>
              <a:rPr lang="en-US" u="sng" dirty="0" smtClean="0"/>
              <a:t>how to do </a:t>
            </a:r>
            <a:r>
              <a:rPr lang="en-US" dirty="0" smtClean="0"/>
              <a:t>calculations) rather than the conceptual understanding.  </a:t>
            </a:r>
            <a:r>
              <a:rPr lang="en-US" b="1" u="sng" dirty="0" smtClean="0"/>
              <a:t>This is a worldwide problem.</a:t>
            </a:r>
          </a:p>
          <a:p>
            <a:pPr marL="0" indent="0">
              <a:buNone/>
            </a:pPr>
            <a:r>
              <a:rPr lang="en-US" dirty="0" err="1" smtClean="0"/>
              <a:t>Maths</a:t>
            </a:r>
            <a:r>
              <a:rPr lang="en-US" dirty="0" smtClean="0"/>
              <a:t> mastery seeks to develop conceptual understanding (the </a:t>
            </a:r>
            <a:r>
              <a:rPr lang="en-US" u="sng" dirty="0" smtClean="0"/>
              <a:t>why</a:t>
            </a:r>
            <a:r>
              <a:rPr lang="en-US" dirty="0" smtClean="0"/>
              <a:t> am I doing this?) and develop connections- it is all about </a:t>
            </a:r>
            <a:r>
              <a:rPr lang="en-US" b="1" u="sng" dirty="0" smtClean="0"/>
              <a:t>making connections </a:t>
            </a:r>
            <a:r>
              <a:rPr lang="en-US" dirty="0" smtClean="0"/>
              <a:t>when learning. “I know this, so...”</a:t>
            </a:r>
            <a:endParaRPr lang="en-US" dirty="0"/>
          </a:p>
        </p:txBody>
      </p:sp>
    </p:spTree>
    <p:extLst>
      <p:ext uri="{BB962C8B-B14F-4D97-AF65-F5344CB8AC3E}">
        <p14:creationId xmlns:p14="http://schemas.microsoft.com/office/powerpoint/2010/main" val="3667533038"/>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971601" y="374000"/>
            <a:ext cx="7109719" cy="646331"/>
          </a:xfrm>
          <a:prstGeom prst="rect">
            <a:avLst/>
          </a:prstGeom>
          <a:noFill/>
        </p:spPr>
        <p:txBody>
          <a:bodyPr wrap="square" rtlCol="0">
            <a:spAutoFit/>
          </a:bodyPr>
          <a:lstStyle/>
          <a:p>
            <a:pPr algn="ctr"/>
            <a:r>
              <a:rPr lang="en-GB" sz="3600" b="1" dirty="0" smtClean="0">
                <a:solidFill>
                  <a:prstClr val="black"/>
                </a:solidFill>
              </a:rPr>
              <a:t>What do we mean by Mastery? </a:t>
            </a:r>
            <a:endParaRPr lang="en-GB" sz="3600" b="1" dirty="0">
              <a:solidFill>
                <a:prstClr val="black"/>
              </a:solidFill>
            </a:endParaRPr>
          </a:p>
        </p:txBody>
      </p:sp>
      <p:sp>
        <p:nvSpPr>
          <p:cNvPr id="6" name="Content Placeholder 2"/>
          <p:cNvSpPr txBox="1">
            <a:spLocks/>
          </p:cNvSpPr>
          <p:nvPr/>
        </p:nvSpPr>
        <p:spPr>
          <a:xfrm>
            <a:off x="704336" y="1626231"/>
            <a:ext cx="7794024" cy="5184575"/>
          </a:xfrm>
          <a:prstGeom prst="rect">
            <a:avLst/>
          </a:prstGeom>
        </p:spPr>
        <p:txBody>
          <a:bodyPr vert="horz" lIns="91440" tIns="45720" rIns="91440" bIns="45720" rtlCol="0">
            <a:normAutofit lnSpcReduction="10000"/>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571500" indent="-571500" algn="l">
              <a:buFont typeface="Arial" pitchFamily="34" charset="0"/>
              <a:buChar char="•"/>
            </a:pPr>
            <a:r>
              <a:rPr lang="en-GB" sz="3600" b="1" dirty="0" smtClean="0">
                <a:solidFill>
                  <a:srgbClr val="FF0000"/>
                </a:solidFill>
              </a:rPr>
              <a:t>Deep</a:t>
            </a:r>
            <a:r>
              <a:rPr lang="en-GB" sz="3600" b="1" dirty="0" smtClean="0"/>
              <a:t> </a:t>
            </a:r>
            <a:r>
              <a:rPr lang="en-GB" sz="3600" b="1" dirty="0" smtClean="0">
                <a:solidFill>
                  <a:schemeClr val="tx1"/>
                </a:solidFill>
              </a:rPr>
              <a:t>and sustainable learning – </a:t>
            </a:r>
            <a:r>
              <a:rPr lang="en-GB" sz="3600" b="1" dirty="0" smtClean="0">
                <a:solidFill>
                  <a:srgbClr val="FF0000"/>
                </a:solidFill>
              </a:rPr>
              <a:t>for all</a:t>
            </a:r>
          </a:p>
          <a:p>
            <a:pPr lvl="1" algn="l"/>
            <a:r>
              <a:rPr lang="en-GB" sz="3200" b="1" dirty="0" smtClean="0">
                <a:solidFill>
                  <a:srgbClr val="0070C0"/>
                </a:solidFill>
              </a:rPr>
              <a:t>	</a:t>
            </a:r>
            <a:r>
              <a:rPr lang="en-GB" b="1" dirty="0" smtClean="0">
                <a:solidFill>
                  <a:srgbClr val="0070C0"/>
                </a:solidFill>
              </a:rPr>
              <a:t>Depth is the key to avoiding the need to repeat teaching. </a:t>
            </a:r>
          </a:p>
          <a:p>
            <a:pPr lvl="1" algn="l"/>
            <a:r>
              <a:rPr lang="en-GB" b="1" dirty="0" smtClean="0">
                <a:solidFill>
                  <a:srgbClr val="0070C0"/>
                </a:solidFill>
              </a:rPr>
              <a:t>	It doesn’t feel like we’re starting again each term. </a:t>
            </a:r>
            <a:endParaRPr lang="en-GB" sz="3200" b="1" dirty="0" smtClean="0">
              <a:solidFill>
                <a:srgbClr val="0070C0"/>
              </a:solidFill>
            </a:endParaRPr>
          </a:p>
          <a:p>
            <a:pPr marL="531813" indent="-531813" algn="l">
              <a:buFont typeface="Arial" pitchFamily="34" charset="0"/>
              <a:buChar char="•"/>
            </a:pPr>
            <a:r>
              <a:rPr lang="en-GB" b="1" dirty="0" smtClean="0">
                <a:solidFill>
                  <a:schemeClr val="tx1"/>
                </a:solidFill>
              </a:rPr>
              <a:t>The ability to build on something that has already been sufficiently mastered </a:t>
            </a:r>
          </a:p>
          <a:p>
            <a:pPr lvl="1" algn="l"/>
            <a:r>
              <a:rPr lang="en-GB" sz="3200" b="1" dirty="0" smtClean="0">
                <a:solidFill>
                  <a:srgbClr val="0070C0"/>
                </a:solidFill>
              </a:rPr>
              <a:t>…</a:t>
            </a:r>
            <a:r>
              <a:rPr lang="en-GB" b="1" dirty="0" smtClean="0">
                <a:solidFill>
                  <a:srgbClr val="0070C0"/>
                </a:solidFill>
              </a:rPr>
              <a:t>for this stage of learning  - Mastery is a continuum </a:t>
            </a:r>
            <a:endParaRPr lang="en-GB" sz="3200" b="1" dirty="0" smtClean="0">
              <a:solidFill>
                <a:srgbClr val="0070C0"/>
              </a:solidFill>
            </a:endParaRPr>
          </a:p>
          <a:p>
            <a:pPr algn="l">
              <a:buFont typeface="Arial" pitchFamily="34" charset="0"/>
              <a:buChar char="•"/>
            </a:pPr>
            <a:endParaRPr lang="en-GB" sz="3600" dirty="0" smtClean="0"/>
          </a:p>
          <a:p>
            <a:pPr algn="l">
              <a:buFont typeface="Arial" pitchFamily="34" charset="0"/>
              <a:buChar char="•"/>
            </a:pPr>
            <a:endParaRPr lang="en-GB" dirty="0" smtClean="0"/>
          </a:p>
          <a:p>
            <a:pPr algn="l">
              <a:buFont typeface="Arial" pitchFamily="34" charset="0"/>
              <a:buChar char="•"/>
            </a:pPr>
            <a:endParaRPr lang="en-GB" dirty="0"/>
          </a:p>
        </p:txBody>
      </p:sp>
    </p:spTree>
    <p:extLst>
      <p:ext uri="{BB962C8B-B14F-4D97-AF65-F5344CB8AC3E}">
        <p14:creationId xmlns:p14="http://schemas.microsoft.com/office/powerpoint/2010/main" val="886730084"/>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342901" y="1471874"/>
            <a:ext cx="8461289" cy="5246043"/>
          </a:xfrm>
          <a:prstGeom prst="rect">
            <a:avLst/>
          </a:prstGeom>
        </p:spPr>
        <p:txBody>
          <a:bodyPr vert="horz" lIns="91440" tIns="45720" rIns="91440" bIns="45720" rtlCol="0">
            <a:normAutofit lnSpcReduction="10000"/>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271463" indent="-271463" algn="l">
              <a:buFont typeface="Arial" pitchFamily="34" charset="0"/>
              <a:buChar char="•"/>
            </a:pPr>
            <a:r>
              <a:rPr lang="en-GB" sz="3600" b="1" dirty="0" smtClean="0">
                <a:solidFill>
                  <a:schemeClr val="tx1"/>
                </a:solidFill>
              </a:rPr>
              <a:t>The ability to reason about a concept and make connections</a:t>
            </a:r>
          </a:p>
          <a:p>
            <a:pPr marL="1257300" lvl="2" indent="-342900" algn="l">
              <a:buFont typeface="Arial" pitchFamily="34" charset="0"/>
              <a:buChar char="•"/>
            </a:pPr>
            <a:r>
              <a:rPr lang="en-GB" sz="2800" b="1" dirty="0" smtClean="0">
                <a:solidFill>
                  <a:srgbClr val="0070C0"/>
                </a:solidFill>
              </a:rPr>
              <a:t>Cuts down on the amount I need to learn </a:t>
            </a:r>
          </a:p>
          <a:p>
            <a:pPr marL="1257300" lvl="2" indent="-342900" algn="l"/>
            <a:r>
              <a:rPr lang="en-GB" sz="2800" b="1" dirty="0" smtClean="0">
                <a:solidFill>
                  <a:srgbClr val="0070C0"/>
                </a:solidFill>
              </a:rPr>
              <a:t>	</a:t>
            </a:r>
            <a:r>
              <a:rPr lang="en-GB" sz="2800" b="1" dirty="0" err="1" smtClean="0">
                <a:solidFill>
                  <a:srgbClr val="0070C0"/>
                </a:solidFill>
              </a:rPr>
              <a:t>eg</a:t>
            </a:r>
            <a:r>
              <a:rPr lang="en-GB" sz="2800" b="1" dirty="0" smtClean="0">
                <a:solidFill>
                  <a:srgbClr val="0070C0"/>
                </a:solidFill>
              </a:rPr>
              <a:t> relating concepts of division, fractions and ratio </a:t>
            </a:r>
          </a:p>
          <a:p>
            <a:pPr marL="1257300" lvl="2" indent="-342900" algn="l">
              <a:buFont typeface="Arial" pitchFamily="34" charset="0"/>
              <a:buChar char="•"/>
            </a:pPr>
            <a:r>
              <a:rPr lang="en-GB" sz="2800" b="1" dirty="0" smtClean="0">
                <a:solidFill>
                  <a:srgbClr val="0070C0"/>
                </a:solidFill>
              </a:rPr>
              <a:t>Deepens conceptual understanding.</a:t>
            </a:r>
          </a:p>
          <a:p>
            <a:pPr algn="l">
              <a:buFont typeface="Arial" pitchFamily="34" charset="0"/>
              <a:buChar char="•"/>
            </a:pPr>
            <a:r>
              <a:rPr lang="en-GB" sz="3600" b="1" dirty="0" smtClean="0">
                <a:solidFill>
                  <a:schemeClr val="tx1"/>
                </a:solidFill>
              </a:rPr>
              <a:t>Conceptual and procedural fluency</a:t>
            </a:r>
          </a:p>
          <a:p>
            <a:pPr marL="1260475" lvl="1" indent="-358775" algn="l" defTabSz="1260475">
              <a:buFont typeface="Arial" pitchFamily="34" charset="0"/>
              <a:buChar char="•"/>
            </a:pPr>
            <a:r>
              <a:rPr lang="en-GB" b="1" dirty="0" smtClean="0">
                <a:solidFill>
                  <a:srgbClr val="0070C0"/>
                </a:solidFill>
              </a:rPr>
              <a:t>Move maths from one context to another. Recognise concepts in unfamiliar situations.</a:t>
            </a:r>
          </a:p>
          <a:p>
            <a:pPr marL="1260475" lvl="1" indent="-358775" algn="l">
              <a:buFont typeface="Arial" pitchFamily="34" charset="0"/>
              <a:buChar char="•"/>
            </a:pPr>
            <a:r>
              <a:rPr lang="en-GB" b="1" dirty="0" smtClean="0">
                <a:solidFill>
                  <a:srgbClr val="0070C0"/>
                </a:solidFill>
              </a:rPr>
              <a:t>Know number facts and tables, have efficient procedures</a:t>
            </a:r>
          </a:p>
          <a:p>
            <a:pPr>
              <a:buFont typeface="Arial" pitchFamily="34" charset="0"/>
              <a:buChar char="•"/>
            </a:pPr>
            <a:endParaRPr lang="en-GB" dirty="0" smtClean="0"/>
          </a:p>
          <a:p>
            <a:pPr>
              <a:buFont typeface="Arial" pitchFamily="34" charset="0"/>
              <a:buChar char="•"/>
            </a:pPr>
            <a:endParaRPr lang="en-GB" dirty="0" smtClean="0"/>
          </a:p>
          <a:p>
            <a:pPr>
              <a:buFont typeface="Arial" pitchFamily="34" charset="0"/>
              <a:buChar char="•"/>
            </a:pPr>
            <a:endParaRPr lang="en-GB" dirty="0" smtClean="0"/>
          </a:p>
          <a:p>
            <a:pPr>
              <a:buFont typeface="Arial" pitchFamily="34" charset="0"/>
              <a:buChar char="•"/>
            </a:pPr>
            <a:endParaRPr lang="en-GB" dirty="0"/>
          </a:p>
        </p:txBody>
      </p:sp>
      <p:sp>
        <p:nvSpPr>
          <p:cNvPr id="3" name="TextBox 2"/>
          <p:cNvSpPr txBox="1"/>
          <p:nvPr/>
        </p:nvSpPr>
        <p:spPr>
          <a:xfrm>
            <a:off x="971600" y="188642"/>
            <a:ext cx="6912768" cy="646331"/>
          </a:xfrm>
          <a:prstGeom prst="rect">
            <a:avLst/>
          </a:prstGeom>
          <a:noFill/>
        </p:spPr>
        <p:txBody>
          <a:bodyPr wrap="square" rtlCol="0">
            <a:spAutoFit/>
          </a:bodyPr>
          <a:lstStyle/>
          <a:p>
            <a:pPr algn="ctr"/>
            <a:r>
              <a:rPr lang="en-GB" sz="3600" b="1" dirty="0" smtClean="0">
                <a:solidFill>
                  <a:prstClr val="black"/>
                </a:solidFill>
              </a:rPr>
              <a:t>What do we mean by Mastery? </a:t>
            </a:r>
            <a:endParaRPr lang="en-GB" sz="3600" b="1" dirty="0">
              <a:solidFill>
                <a:prstClr val="black"/>
              </a:solidFill>
            </a:endParaRPr>
          </a:p>
        </p:txBody>
      </p:sp>
    </p:spTree>
    <p:extLst>
      <p:ext uri="{BB962C8B-B14F-4D97-AF65-F5344CB8AC3E}">
        <p14:creationId xmlns:p14="http://schemas.microsoft.com/office/powerpoint/2010/main" val="3925316629"/>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r>
              <a:rPr lang="en-GB" sz="3600" b="1" i="1" dirty="0" smtClean="0">
                <a:solidFill>
                  <a:srgbClr val="FF0000"/>
                </a:solidFill>
              </a:rPr>
              <a:t>A mastery approach</a:t>
            </a:r>
            <a:r>
              <a:rPr lang="en-GB" sz="3600" i="1" dirty="0" smtClean="0"/>
              <a:t>: a set of principles and beliefs. This includes a belief that all pupils are capable of understanding and doing mathematics, given sufficient time. Pupils are neither ‘born with the maths gene’ nor ‘just no good at maths’. With good teaching, appropriate resources, effort and a ‘can do’ attitude all children can achieve in and enjoy mathematics.</a:t>
            </a:r>
            <a:r>
              <a:rPr lang="en-GB" sz="3600" dirty="0" smtClean="0"/>
              <a:t> 											</a:t>
            </a:r>
            <a:r>
              <a:rPr lang="en-GB" sz="3600" dirty="0" smtClean="0">
                <a:solidFill>
                  <a:srgbClr val="0070C0"/>
                </a:solidFill>
              </a:rPr>
              <a:t>NCETM</a:t>
            </a:r>
          </a:p>
          <a:p>
            <a:endParaRPr lang="en-GB" dirty="0"/>
          </a:p>
        </p:txBody>
      </p:sp>
      <p:sp>
        <p:nvSpPr>
          <p:cNvPr id="5" name="Title 4"/>
          <p:cNvSpPr txBox="1">
            <a:spLocks noGrp="1"/>
          </p:cNvSpPr>
          <p:nvPr>
            <p:ph type="title"/>
          </p:nvPr>
        </p:nvSpPr>
        <p:spPr>
          <a:xfrm>
            <a:off x="457200" y="522972"/>
            <a:ext cx="8229600" cy="646331"/>
          </a:xfrm>
          <a:prstGeom prst="rect">
            <a:avLst/>
          </a:prstGeom>
          <a:noFill/>
        </p:spPr>
        <p:txBody>
          <a:bodyPr wrap="square" rtlCol="0">
            <a:spAutoFit/>
          </a:bodyPr>
          <a:lstStyle/>
          <a:p>
            <a:pPr algn="ctr"/>
            <a:r>
              <a:rPr lang="en-GB" sz="3600" b="1" dirty="0" smtClean="0">
                <a:solidFill>
                  <a:prstClr val="black"/>
                </a:solidFill>
              </a:rPr>
              <a:t>What do we mean by Mastery? </a:t>
            </a:r>
            <a:endParaRPr lang="en-GB" sz="3600" b="1" dirty="0">
              <a:solidFill>
                <a:prstClr val="black"/>
              </a:solidFill>
            </a:endParaRPr>
          </a:p>
        </p:txBody>
      </p:sp>
    </p:spTree>
    <p:extLst>
      <p:ext uri="{BB962C8B-B14F-4D97-AF65-F5344CB8AC3E}">
        <p14:creationId xmlns:p14="http://schemas.microsoft.com/office/powerpoint/2010/main" val="1130595009"/>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3411801" y="583390"/>
            <a:ext cx="4964372" cy="6097186"/>
            <a:chOff x="6260124" y="352012"/>
            <a:chExt cx="5094409" cy="6265252"/>
          </a:xfrm>
        </p:grpSpPr>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60124" y="352012"/>
              <a:ext cx="2487539" cy="39906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01163" y="352012"/>
              <a:ext cx="2453370" cy="24445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1"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901163" y="2796594"/>
              <a:ext cx="2371363" cy="38206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3" name="Rectangle 2"/>
          <p:cNvSpPr/>
          <p:nvPr/>
        </p:nvSpPr>
        <p:spPr>
          <a:xfrm>
            <a:off x="422037" y="5696801"/>
            <a:ext cx="5301761" cy="954107"/>
          </a:xfrm>
          <a:prstGeom prst="rect">
            <a:avLst/>
          </a:prstGeom>
        </p:spPr>
        <p:txBody>
          <a:bodyPr wrap="square">
            <a:spAutoFit/>
          </a:bodyPr>
          <a:lstStyle/>
          <a:p>
            <a:r>
              <a:rPr lang="en-GB" sz="2800" dirty="0">
                <a:hlinkClick r:id="rId6"/>
              </a:rPr>
              <a:t>https://</a:t>
            </a:r>
            <a:r>
              <a:rPr lang="en-GB" sz="2800" dirty="0" smtClean="0">
                <a:hlinkClick r:id="rId6"/>
              </a:rPr>
              <a:t>www.ncetm.org.uk/resources/46689</a:t>
            </a:r>
            <a:r>
              <a:rPr lang="en-GB" sz="2800" dirty="0" smtClean="0"/>
              <a:t> </a:t>
            </a:r>
            <a:endParaRPr lang="en-GB" sz="2800" dirty="0"/>
          </a:p>
        </p:txBody>
      </p:sp>
      <p:pic>
        <p:nvPicPr>
          <p:cNvPr id="4103"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55103" y="559260"/>
            <a:ext cx="2449757" cy="44854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99069246"/>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One way to develop conceptual understanding is C-P-A</a:t>
            </a:r>
            <a:endParaRPr lang="en-US" sz="3200" dirty="0"/>
          </a:p>
        </p:txBody>
      </p:sp>
      <p:sp>
        <p:nvSpPr>
          <p:cNvPr id="3" name="Content Placeholder 2"/>
          <p:cNvSpPr>
            <a:spLocks noGrp="1"/>
          </p:cNvSpPr>
          <p:nvPr>
            <p:ph idx="1"/>
          </p:nvPr>
        </p:nvSpPr>
        <p:spPr/>
        <p:txBody>
          <a:bodyPr/>
          <a:lstStyle/>
          <a:p>
            <a:r>
              <a:rPr lang="en-US" dirty="0" smtClean="0"/>
              <a:t>Concrete- using apparatus</a:t>
            </a:r>
          </a:p>
          <a:p>
            <a:r>
              <a:rPr lang="en-US" dirty="0" smtClean="0"/>
              <a:t>Pictorial (including bar </a:t>
            </a:r>
            <a:r>
              <a:rPr lang="en-US" dirty="0" err="1" smtClean="0"/>
              <a:t>modelling</a:t>
            </a:r>
            <a:r>
              <a:rPr lang="en-US" dirty="0" smtClean="0"/>
              <a:t>)</a:t>
            </a:r>
          </a:p>
          <a:p>
            <a:r>
              <a:rPr lang="en-US" dirty="0" smtClean="0"/>
              <a:t>Leading to deep conceptual understanding of the abstract.</a:t>
            </a:r>
            <a:endParaRPr lang="en-US" dirty="0"/>
          </a:p>
        </p:txBody>
      </p:sp>
    </p:spTree>
    <p:extLst>
      <p:ext uri="{BB962C8B-B14F-4D97-AF65-F5344CB8AC3E}">
        <p14:creationId xmlns:p14="http://schemas.microsoft.com/office/powerpoint/2010/main" val="3842869872"/>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542BBBD-5BF8-4454-95E9-13F6622C7BF0}"/>
              </a:ext>
            </a:extLst>
          </p:cNvPr>
          <p:cNvSpPr>
            <a:spLocks noGrp="1"/>
          </p:cNvSpPr>
          <p:nvPr>
            <p:ph type="title"/>
          </p:nvPr>
        </p:nvSpPr>
        <p:spPr/>
        <p:txBody>
          <a:bodyPr/>
          <a:lstStyle/>
          <a:p>
            <a:r>
              <a:rPr lang="en-GB" dirty="0">
                <a:solidFill>
                  <a:schemeClr val="accent1"/>
                </a:solidFill>
              </a:rPr>
              <a:t>The New Curriculum	</a:t>
            </a:r>
          </a:p>
        </p:txBody>
      </p:sp>
      <p:pic>
        <p:nvPicPr>
          <p:cNvPr id="4" name="Content Placeholder 3">
            <a:hlinkClick r:id="rId2"/>
            <a:extLst>
              <a:ext uri="{FF2B5EF4-FFF2-40B4-BE49-F238E27FC236}">
                <a16:creationId xmlns:a16="http://schemas.microsoft.com/office/drawing/2014/main" xmlns="" id="{1321CAC5-4B98-493A-8522-1D05C320E6AD}"/>
              </a:ext>
            </a:extLst>
          </p:cNvPr>
          <p:cNvPicPr>
            <a:picLocks noGrp="1" noChangeAspect="1"/>
          </p:cNvPicPr>
          <p:nvPr>
            <p:ph idx="1"/>
          </p:nvPr>
        </p:nvPicPr>
        <p:blipFill>
          <a:blip r:embed="rId3"/>
          <a:stretch>
            <a:fillRect/>
          </a:stretch>
        </p:blipFill>
        <p:spPr>
          <a:xfrm>
            <a:off x="1859992" y="1345180"/>
            <a:ext cx="5356275" cy="4679572"/>
          </a:xfrm>
          <a:prstGeom prst="rect">
            <a:avLst/>
          </a:prstGeom>
        </p:spPr>
      </p:pic>
    </p:spTree>
    <p:extLst>
      <p:ext uri="{BB962C8B-B14F-4D97-AF65-F5344CB8AC3E}">
        <p14:creationId xmlns:p14="http://schemas.microsoft.com/office/powerpoint/2010/main" val="2475509685"/>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Content Placeholder 2">
            <a:extLst>
              <a:ext uri="{FF2B5EF4-FFF2-40B4-BE49-F238E27FC236}">
                <a16:creationId xmlns:a16="http://schemas.microsoft.com/office/drawing/2014/main" xmlns="" id="{8616F765-AAF5-4FC8-BB2F-0FA62125C067}"/>
              </a:ext>
            </a:extLst>
          </p:cNvPr>
          <p:cNvSpPr>
            <a:spLocks noGrp="1"/>
          </p:cNvSpPr>
          <p:nvPr>
            <p:ph idx="1"/>
          </p:nvPr>
        </p:nvSpPr>
        <p:spPr/>
        <p:txBody>
          <a:bodyPr>
            <a:normAutofit lnSpcReduction="10000"/>
          </a:bodyPr>
          <a:lstStyle/>
          <a:p>
            <a:pPr marL="0" indent="0">
              <a:buNone/>
            </a:pPr>
            <a:r>
              <a:rPr lang="en-GB" sz="2600" b="1" dirty="0">
                <a:solidFill>
                  <a:schemeClr val="accent1"/>
                </a:solidFill>
              </a:rPr>
              <a:t>The C-P-A approach isn’t about getting the answer quickly </a:t>
            </a:r>
            <a:r>
              <a:rPr lang="en-GB" sz="2600" dirty="0">
                <a:solidFill>
                  <a:schemeClr val="accent1"/>
                </a:solidFill>
              </a:rPr>
              <a:t>and isn’t just for the less able children, its about giving children the tools to understand the problem in front of them. Even when a child has answered the question in the abstract method, it is worth getting them to use concrete manipulatives to convince others that they are correct.</a:t>
            </a:r>
          </a:p>
          <a:p>
            <a:pPr marL="0" indent="0">
              <a:buNone/>
            </a:pPr>
            <a:r>
              <a:rPr lang="en-GB" sz="2600" b="1" dirty="0">
                <a:solidFill>
                  <a:schemeClr val="accent1"/>
                </a:solidFill>
              </a:rPr>
              <a:t>C-P-A is for everyone, </a:t>
            </a:r>
            <a:r>
              <a:rPr lang="en-GB" sz="2600" dirty="0">
                <a:solidFill>
                  <a:schemeClr val="accent1"/>
                </a:solidFill>
              </a:rPr>
              <a:t>mastery teaching encourages the use of concrete manipulatives in any lesson and suggests there is value in the children having a variety of equipment to aid their thinking and deepen their understanding by explaining in different ways.</a:t>
            </a:r>
          </a:p>
          <a:p>
            <a:pPr marL="0" indent="0">
              <a:buNone/>
            </a:pPr>
            <a:endParaRPr lang="en-GB" b="1" dirty="0"/>
          </a:p>
        </p:txBody>
      </p:sp>
    </p:spTree>
    <p:extLst>
      <p:ext uri="{BB962C8B-B14F-4D97-AF65-F5344CB8AC3E}">
        <p14:creationId xmlns:p14="http://schemas.microsoft.com/office/powerpoint/2010/main" val="889146665"/>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7D306103-D7F6-4412-9AAC-428455D7EC71}"/>
              </a:ext>
            </a:extLst>
          </p:cNvPr>
          <p:cNvPicPr>
            <a:picLocks noChangeAspect="1"/>
          </p:cNvPicPr>
          <p:nvPr/>
        </p:nvPicPr>
        <p:blipFill>
          <a:blip r:embed="rId3"/>
          <a:stretch>
            <a:fillRect/>
          </a:stretch>
        </p:blipFill>
        <p:spPr>
          <a:xfrm>
            <a:off x="194474" y="232189"/>
            <a:ext cx="6336452" cy="6289325"/>
          </a:xfrm>
          <a:prstGeom prst="rect">
            <a:avLst/>
          </a:prstGeom>
        </p:spPr>
      </p:pic>
    </p:spTree>
    <p:extLst>
      <p:ext uri="{BB962C8B-B14F-4D97-AF65-F5344CB8AC3E}">
        <p14:creationId xmlns:p14="http://schemas.microsoft.com/office/powerpoint/2010/main" val="3370710634"/>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242A0EF-FD2D-49F1-B659-B9C943695300}"/>
              </a:ext>
            </a:extLst>
          </p:cNvPr>
          <p:cNvSpPr>
            <a:spLocks noGrp="1"/>
          </p:cNvSpPr>
          <p:nvPr>
            <p:ph type="title"/>
          </p:nvPr>
        </p:nvSpPr>
        <p:spPr>
          <a:xfrm>
            <a:off x="157509" y="137527"/>
            <a:ext cx="7053542" cy="1400530"/>
          </a:xfrm>
        </p:spPr>
        <p:txBody>
          <a:bodyPr/>
          <a:lstStyle/>
          <a:p>
            <a:r>
              <a:rPr lang="en-GB" b="1" dirty="0">
                <a:solidFill>
                  <a:schemeClr val="accent1"/>
                </a:solidFill>
              </a:rPr>
              <a:t>Concrete</a:t>
            </a:r>
          </a:p>
        </p:txBody>
      </p:sp>
      <p:sp>
        <p:nvSpPr>
          <p:cNvPr id="3" name="Content Placeholder 2">
            <a:extLst>
              <a:ext uri="{FF2B5EF4-FFF2-40B4-BE49-F238E27FC236}">
                <a16:creationId xmlns:a16="http://schemas.microsoft.com/office/drawing/2014/main" xmlns="" id="{B3286089-AD84-4442-85BA-B5BF303DC2CC}"/>
              </a:ext>
            </a:extLst>
          </p:cNvPr>
          <p:cNvSpPr>
            <a:spLocks noGrp="1"/>
          </p:cNvSpPr>
          <p:nvPr>
            <p:ph idx="1"/>
          </p:nvPr>
        </p:nvSpPr>
        <p:spPr>
          <a:xfrm>
            <a:off x="4985722" y="663369"/>
            <a:ext cx="3803069" cy="5092505"/>
          </a:xfrm>
        </p:spPr>
        <p:txBody>
          <a:bodyPr>
            <a:normAutofit fontScale="62500" lnSpcReduction="20000"/>
          </a:bodyPr>
          <a:lstStyle/>
          <a:p>
            <a:r>
              <a:rPr lang="en-GB" dirty="0">
                <a:solidFill>
                  <a:schemeClr val="accent1"/>
                </a:solidFill>
              </a:rPr>
              <a:t>U</a:t>
            </a:r>
            <a:r>
              <a:rPr lang="en-GB" dirty="0" smtClean="0">
                <a:solidFill>
                  <a:schemeClr val="accent1"/>
                </a:solidFill>
              </a:rPr>
              <a:t>sed </a:t>
            </a:r>
            <a:r>
              <a:rPr lang="en-GB" dirty="0">
                <a:solidFill>
                  <a:schemeClr val="accent1"/>
                </a:solidFill>
              </a:rPr>
              <a:t>during the learning of new concepts or when building further onto learnt concepts</a:t>
            </a:r>
          </a:p>
          <a:p>
            <a:r>
              <a:rPr lang="en-GB" dirty="0">
                <a:solidFill>
                  <a:schemeClr val="accent1"/>
                </a:solidFill>
              </a:rPr>
              <a:t>It allows teachers to gain a greater understanding of where misconceptions lie and the depth a child exhibits. </a:t>
            </a:r>
          </a:p>
          <a:p>
            <a:r>
              <a:rPr lang="en-GB" dirty="0">
                <a:solidFill>
                  <a:schemeClr val="accent1"/>
                </a:solidFill>
              </a:rPr>
              <a:t>A</a:t>
            </a:r>
            <a:r>
              <a:rPr lang="en-GB" dirty="0" smtClean="0">
                <a:solidFill>
                  <a:schemeClr val="accent1"/>
                </a:solidFill>
              </a:rPr>
              <a:t>llows </a:t>
            </a:r>
            <a:r>
              <a:rPr lang="en-GB" dirty="0">
                <a:solidFill>
                  <a:schemeClr val="accent1"/>
                </a:solidFill>
              </a:rPr>
              <a:t>children to develop their ability to communicate mathematically and to reason.</a:t>
            </a:r>
          </a:p>
          <a:p>
            <a:r>
              <a:rPr lang="en-US" dirty="0">
                <a:solidFill>
                  <a:schemeClr val="accent1"/>
                </a:solidFill>
              </a:rPr>
              <a:t>It gives children a deep understanding of </a:t>
            </a:r>
            <a:r>
              <a:rPr lang="en-US" dirty="0" smtClean="0">
                <a:solidFill>
                  <a:schemeClr val="accent1"/>
                </a:solidFill>
              </a:rPr>
              <a:t>mathematics</a:t>
            </a:r>
            <a:endParaRPr lang="en-US" dirty="0">
              <a:solidFill>
                <a:schemeClr val="accent1"/>
              </a:solidFill>
            </a:endParaRPr>
          </a:p>
          <a:p>
            <a:r>
              <a:rPr lang="en-US" dirty="0">
                <a:solidFill>
                  <a:schemeClr val="accent1"/>
                </a:solidFill>
              </a:rPr>
              <a:t>C</a:t>
            </a:r>
            <a:r>
              <a:rPr lang="en-US" dirty="0" smtClean="0">
                <a:solidFill>
                  <a:schemeClr val="accent1"/>
                </a:solidFill>
              </a:rPr>
              <a:t>oncrete </a:t>
            </a:r>
            <a:r>
              <a:rPr lang="en-US" dirty="0">
                <a:solidFill>
                  <a:schemeClr val="accent1"/>
                </a:solidFill>
              </a:rPr>
              <a:t>resources give pupils time to investigate a concept first - and then make connections when formal methods are introduced</a:t>
            </a:r>
          </a:p>
          <a:p>
            <a:pPr marL="0" indent="0">
              <a:buNone/>
            </a:pPr>
            <a:endParaRPr lang="en-GB" dirty="0">
              <a:solidFill>
                <a:schemeClr val="accent1"/>
              </a:solidFill>
            </a:endParaRPr>
          </a:p>
          <a:p>
            <a:endParaRPr lang="en-GB" dirty="0"/>
          </a:p>
        </p:txBody>
      </p:sp>
      <p:pic>
        <p:nvPicPr>
          <p:cNvPr id="4" name="Picture 3">
            <a:extLst>
              <a:ext uri="{FF2B5EF4-FFF2-40B4-BE49-F238E27FC236}">
                <a16:creationId xmlns:a16="http://schemas.microsoft.com/office/drawing/2014/main" xmlns="" id="{357CD9BD-9FC2-4FEC-A8F1-AEB2665FFDAB}"/>
              </a:ext>
            </a:extLst>
          </p:cNvPr>
          <p:cNvPicPr>
            <a:picLocks noChangeAspect="1"/>
          </p:cNvPicPr>
          <p:nvPr/>
        </p:nvPicPr>
        <p:blipFill>
          <a:blip r:embed="rId3"/>
          <a:stretch>
            <a:fillRect/>
          </a:stretch>
        </p:blipFill>
        <p:spPr>
          <a:xfrm>
            <a:off x="83654" y="1666795"/>
            <a:ext cx="4828213" cy="4089079"/>
          </a:xfrm>
          <a:prstGeom prst="rect">
            <a:avLst/>
          </a:prstGeom>
        </p:spPr>
      </p:pic>
    </p:spTree>
    <p:extLst>
      <p:ext uri="{BB962C8B-B14F-4D97-AF65-F5344CB8AC3E}">
        <p14:creationId xmlns:p14="http://schemas.microsoft.com/office/powerpoint/2010/main" val="672646300"/>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do SFX children use CPA?</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We have invested in </a:t>
            </a:r>
            <a:r>
              <a:rPr lang="en-US" dirty="0" err="1" smtClean="0"/>
              <a:t>Maths</a:t>
            </a:r>
            <a:r>
              <a:rPr lang="en-US" dirty="0" smtClean="0"/>
              <a:t> trolleys in each classroom.</a:t>
            </a:r>
          </a:p>
          <a:p>
            <a:r>
              <a:rPr lang="en-US" dirty="0" smtClean="0"/>
              <a:t>Y5/Y6 use place value discs, fraction models frequently.</a:t>
            </a:r>
          </a:p>
          <a:p>
            <a:r>
              <a:rPr lang="en-US" dirty="0" smtClean="0"/>
              <a:t>Y3 use </a:t>
            </a:r>
            <a:r>
              <a:rPr lang="en-US" dirty="0" err="1" smtClean="0"/>
              <a:t>dienes</a:t>
            </a:r>
            <a:r>
              <a:rPr lang="en-US" dirty="0" smtClean="0"/>
              <a:t>/place value discs</a:t>
            </a:r>
          </a:p>
          <a:p>
            <a:r>
              <a:rPr lang="en-US" dirty="0" smtClean="0"/>
              <a:t>Y2 bead strings, part/whole models, counters, </a:t>
            </a:r>
            <a:r>
              <a:rPr lang="en-US" dirty="0" err="1" smtClean="0"/>
              <a:t>numicon</a:t>
            </a:r>
            <a:r>
              <a:rPr lang="en-US" dirty="0" smtClean="0"/>
              <a:t> </a:t>
            </a:r>
            <a:r>
              <a:rPr lang="en-US" dirty="0" err="1" smtClean="0"/>
              <a:t>etc</a:t>
            </a:r>
            <a:endParaRPr lang="en-US" dirty="0" smtClean="0"/>
          </a:p>
          <a:p>
            <a:r>
              <a:rPr lang="en-US" dirty="0" err="1" smtClean="0"/>
              <a:t>Numicon</a:t>
            </a:r>
            <a:r>
              <a:rPr lang="en-US" dirty="0" smtClean="0"/>
              <a:t> throughout the school</a:t>
            </a:r>
          </a:p>
          <a:p>
            <a:r>
              <a:rPr lang="en-US" dirty="0" err="1" smtClean="0"/>
              <a:t>Cuisinaire</a:t>
            </a:r>
            <a:r>
              <a:rPr lang="en-US" dirty="0" smtClean="0"/>
              <a:t> rods</a:t>
            </a:r>
          </a:p>
          <a:p>
            <a:r>
              <a:rPr lang="en-US" dirty="0" smtClean="0"/>
              <a:t>Whiteboards/pens for pictorial</a:t>
            </a:r>
            <a:endParaRPr lang="en-US" dirty="0"/>
          </a:p>
        </p:txBody>
      </p:sp>
    </p:spTree>
    <p:extLst>
      <p:ext uri="{BB962C8B-B14F-4D97-AF65-F5344CB8AC3E}">
        <p14:creationId xmlns:p14="http://schemas.microsoft.com/office/powerpoint/2010/main" val="1051355580"/>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9FADD2A-5925-46FD-9435-8BC0F13FAF81}"/>
              </a:ext>
            </a:extLst>
          </p:cNvPr>
          <p:cNvSpPr>
            <a:spLocks noGrp="1"/>
          </p:cNvSpPr>
          <p:nvPr>
            <p:ph type="title"/>
          </p:nvPr>
        </p:nvSpPr>
        <p:spPr/>
        <p:txBody>
          <a:bodyPr/>
          <a:lstStyle/>
          <a:p>
            <a:r>
              <a:rPr lang="en-GB" dirty="0">
                <a:solidFill>
                  <a:srgbClr val="000000"/>
                </a:solidFill>
              </a:rPr>
              <a:t>2016 KS2 Maths paper 3</a:t>
            </a:r>
          </a:p>
        </p:txBody>
      </p:sp>
      <p:pic>
        <p:nvPicPr>
          <p:cNvPr id="4" name="Content Placeholder 3">
            <a:extLst>
              <a:ext uri="{FF2B5EF4-FFF2-40B4-BE49-F238E27FC236}">
                <a16:creationId xmlns:a16="http://schemas.microsoft.com/office/drawing/2014/main" xmlns="" id="{7F887879-B51C-4EBE-9277-5C04076D3821}"/>
              </a:ext>
            </a:extLst>
          </p:cNvPr>
          <p:cNvPicPr>
            <a:picLocks noGrp="1" noChangeAspect="1"/>
          </p:cNvPicPr>
          <p:nvPr>
            <p:ph idx="1"/>
          </p:nvPr>
        </p:nvPicPr>
        <p:blipFill>
          <a:blip r:embed="rId2"/>
          <a:stretch>
            <a:fillRect/>
          </a:stretch>
        </p:blipFill>
        <p:spPr>
          <a:xfrm>
            <a:off x="484583" y="1515623"/>
            <a:ext cx="8016395" cy="2367060"/>
          </a:xfrm>
          <a:prstGeom prst="rect">
            <a:avLst/>
          </a:prstGeom>
        </p:spPr>
      </p:pic>
      <p:sp>
        <p:nvSpPr>
          <p:cNvPr id="9" name="TextBox 8">
            <a:extLst>
              <a:ext uri="{FF2B5EF4-FFF2-40B4-BE49-F238E27FC236}">
                <a16:creationId xmlns:a16="http://schemas.microsoft.com/office/drawing/2014/main" xmlns="" id="{F22303AB-E68A-4DC8-9384-3D33A407EDCB}"/>
              </a:ext>
            </a:extLst>
          </p:cNvPr>
          <p:cNvSpPr txBox="1"/>
          <p:nvPr/>
        </p:nvSpPr>
        <p:spPr>
          <a:xfrm>
            <a:off x="559191" y="4178106"/>
            <a:ext cx="7941787" cy="1938992"/>
          </a:xfrm>
          <a:prstGeom prst="rect">
            <a:avLst/>
          </a:prstGeom>
          <a:noFill/>
        </p:spPr>
        <p:txBody>
          <a:bodyPr wrap="square" rtlCol="0">
            <a:spAutoFit/>
          </a:bodyPr>
          <a:lstStyle/>
          <a:p>
            <a:r>
              <a:rPr lang="en-GB" sz="4000" dirty="0" smtClean="0">
                <a:solidFill>
                  <a:srgbClr val="000000"/>
                </a:solidFill>
              </a:rPr>
              <a:t>In class the children could answer </a:t>
            </a:r>
            <a:r>
              <a:rPr lang="en-GB" sz="4000" dirty="0">
                <a:solidFill>
                  <a:srgbClr val="000000"/>
                </a:solidFill>
              </a:rPr>
              <a:t>the question </a:t>
            </a:r>
            <a:r>
              <a:rPr lang="en-GB" sz="4000" dirty="0" smtClean="0">
                <a:solidFill>
                  <a:srgbClr val="000000"/>
                </a:solidFill>
              </a:rPr>
              <a:t>and then </a:t>
            </a:r>
            <a:r>
              <a:rPr lang="en-GB" sz="4000" u="sng" dirty="0">
                <a:solidFill>
                  <a:srgbClr val="000000"/>
                </a:solidFill>
              </a:rPr>
              <a:t>prove it </a:t>
            </a:r>
            <a:r>
              <a:rPr lang="en-GB" sz="4000" dirty="0">
                <a:solidFill>
                  <a:srgbClr val="000000"/>
                </a:solidFill>
              </a:rPr>
              <a:t>using concrete apparatus.</a:t>
            </a:r>
          </a:p>
        </p:txBody>
      </p:sp>
    </p:spTree>
    <p:extLst>
      <p:ext uri="{BB962C8B-B14F-4D97-AF65-F5344CB8AC3E}">
        <p14:creationId xmlns:p14="http://schemas.microsoft.com/office/powerpoint/2010/main" val="181644567"/>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3500" y="274638"/>
            <a:ext cx="5512468" cy="1143000"/>
          </a:xfrm>
        </p:spPr>
        <p:txBody>
          <a:bodyPr>
            <a:normAutofit fontScale="90000"/>
          </a:bodyPr>
          <a:lstStyle/>
          <a:p>
            <a:r>
              <a:rPr lang="en-US" dirty="0">
                <a:solidFill>
                  <a:srgbClr val="000000"/>
                </a:solidFill>
              </a:rPr>
              <a:t>Multiple representations</a:t>
            </a:r>
          </a:p>
        </p:txBody>
      </p:sp>
      <p:sp>
        <p:nvSpPr>
          <p:cNvPr id="5" name="Content Placeholder 4"/>
          <p:cNvSpPr>
            <a:spLocks noGrp="1"/>
          </p:cNvSpPr>
          <p:nvPr>
            <p:ph sz="half" idx="1"/>
          </p:nvPr>
        </p:nvSpPr>
        <p:spPr>
          <a:xfrm>
            <a:off x="254000" y="2559310"/>
            <a:ext cx="7328483" cy="3657644"/>
          </a:xfrm>
        </p:spPr>
        <p:txBody>
          <a:bodyPr/>
          <a:lstStyle/>
          <a:p>
            <a:r>
              <a:rPr lang="en-US" u="none" dirty="0">
                <a:solidFill>
                  <a:schemeClr val="bg1"/>
                </a:solidFill>
              </a:rPr>
              <a:t>13 ÷ 4 = 3 remainder 1</a:t>
            </a:r>
          </a:p>
        </p:txBody>
      </p:sp>
      <p:graphicFrame>
        <p:nvGraphicFramePr>
          <p:cNvPr id="6" name="Table 5"/>
          <p:cNvGraphicFramePr>
            <a:graphicFrameLocks noGrp="1"/>
          </p:cNvGraphicFramePr>
          <p:nvPr>
            <p:extLst/>
          </p:nvPr>
        </p:nvGraphicFramePr>
        <p:xfrm>
          <a:off x="2165683" y="4523875"/>
          <a:ext cx="4680284" cy="1468521"/>
        </p:xfrm>
        <a:graphic>
          <a:graphicData uri="http://schemas.openxmlformats.org/drawingml/2006/table">
            <a:tbl>
              <a:tblPr firstRow="1" bandRow="1">
                <a:tableStyleId>{5940675A-B579-460E-94D1-54222C63F5DA}</a:tableStyleId>
              </a:tblPr>
              <a:tblGrid>
                <a:gridCol w="1170071">
                  <a:extLst>
                    <a:ext uri="{9D8B030D-6E8A-4147-A177-3AD203B41FA5}">
                      <a16:colId xmlns:a16="http://schemas.microsoft.com/office/drawing/2014/main" xmlns="" val="3778867565"/>
                    </a:ext>
                  </a:extLst>
                </a:gridCol>
                <a:gridCol w="1170071">
                  <a:extLst>
                    <a:ext uri="{9D8B030D-6E8A-4147-A177-3AD203B41FA5}">
                      <a16:colId xmlns:a16="http://schemas.microsoft.com/office/drawing/2014/main" xmlns="" val="45231384"/>
                    </a:ext>
                  </a:extLst>
                </a:gridCol>
                <a:gridCol w="1170071">
                  <a:extLst>
                    <a:ext uri="{9D8B030D-6E8A-4147-A177-3AD203B41FA5}">
                      <a16:colId xmlns:a16="http://schemas.microsoft.com/office/drawing/2014/main" xmlns="" val="3655282700"/>
                    </a:ext>
                  </a:extLst>
                </a:gridCol>
                <a:gridCol w="1170071">
                  <a:extLst>
                    <a:ext uri="{9D8B030D-6E8A-4147-A177-3AD203B41FA5}">
                      <a16:colId xmlns:a16="http://schemas.microsoft.com/office/drawing/2014/main" xmlns="" val="2239648970"/>
                    </a:ext>
                  </a:extLst>
                </a:gridCol>
              </a:tblGrid>
              <a:tr h="1468521">
                <a:tc>
                  <a:txBody>
                    <a:bodyPr/>
                    <a:lstStyle/>
                    <a:p>
                      <a:endParaRPr lang="en-US" dirty="0"/>
                    </a:p>
                  </a:txBody>
                  <a:tcPr marL="68580" marR="68580"/>
                </a:tc>
                <a:tc>
                  <a:txBody>
                    <a:bodyPr/>
                    <a:lstStyle/>
                    <a:p>
                      <a:endParaRPr lang="en-US"/>
                    </a:p>
                  </a:txBody>
                  <a:tcPr marL="68580" marR="68580"/>
                </a:tc>
                <a:tc>
                  <a:txBody>
                    <a:bodyPr/>
                    <a:lstStyle/>
                    <a:p>
                      <a:endParaRPr lang="en-US"/>
                    </a:p>
                  </a:txBody>
                  <a:tcPr marL="68580" marR="68580"/>
                </a:tc>
                <a:tc>
                  <a:txBody>
                    <a:bodyPr/>
                    <a:lstStyle/>
                    <a:p>
                      <a:endParaRPr lang="en-US" dirty="0"/>
                    </a:p>
                  </a:txBody>
                  <a:tcPr marL="68580" marR="68580"/>
                </a:tc>
                <a:extLst>
                  <a:ext uri="{0D108BD9-81ED-4DB2-BD59-A6C34878D82A}">
                    <a16:rowId xmlns:a16="http://schemas.microsoft.com/office/drawing/2014/main" xmlns="" val="2164747800"/>
                  </a:ext>
                </a:extLst>
              </a:tr>
            </a:tbl>
          </a:graphicData>
        </a:graphic>
      </p:graphicFrame>
      <p:sp>
        <p:nvSpPr>
          <p:cNvPr id="7" name="Oval 6"/>
          <p:cNvSpPr/>
          <p:nvPr/>
        </p:nvSpPr>
        <p:spPr>
          <a:xfrm>
            <a:off x="2195763" y="3545306"/>
            <a:ext cx="252663" cy="385010"/>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8" name="Oval 7"/>
          <p:cNvSpPr/>
          <p:nvPr/>
        </p:nvSpPr>
        <p:spPr>
          <a:xfrm>
            <a:off x="3367911" y="3643211"/>
            <a:ext cx="252663" cy="385010"/>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9" name="Oval 8"/>
          <p:cNvSpPr/>
          <p:nvPr/>
        </p:nvSpPr>
        <p:spPr>
          <a:xfrm>
            <a:off x="2702558" y="3793960"/>
            <a:ext cx="252663" cy="385010"/>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10" name="Oval 9"/>
          <p:cNvSpPr/>
          <p:nvPr/>
        </p:nvSpPr>
        <p:spPr>
          <a:xfrm>
            <a:off x="2610884" y="2961421"/>
            <a:ext cx="252663" cy="385010"/>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11" name="Oval 10"/>
          <p:cNvSpPr/>
          <p:nvPr/>
        </p:nvSpPr>
        <p:spPr>
          <a:xfrm>
            <a:off x="3650819" y="3052841"/>
            <a:ext cx="252663" cy="385010"/>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12" name="Oval 11"/>
          <p:cNvSpPr/>
          <p:nvPr/>
        </p:nvSpPr>
        <p:spPr>
          <a:xfrm>
            <a:off x="3987154" y="3585412"/>
            <a:ext cx="252663" cy="385010"/>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13" name="Oval 12"/>
          <p:cNvSpPr/>
          <p:nvPr/>
        </p:nvSpPr>
        <p:spPr>
          <a:xfrm>
            <a:off x="4886826" y="3601455"/>
            <a:ext cx="252663" cy="385010"/>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14" name="Oval 13"/>
          <p:cNvSpPr/>
          <p:nvPr/>
        </p:nvSpPr>
        <p:spPr>
          <a:xfrm>
            <a:off x="4689407" y="3023940"/>
            <a:ext cx="252663" cy="385010"/>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15" name="Oval 14"/>
          <p:cNvSpPr/>
          <p:nvPr/>
        </p:nvSpPr>
        <p:spPr>
          <a:xfrm>
            <a:off x="6112806" y="3019933"/>
            <a:ext cx="252663" cy="385010"/>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16" name="Oval 15"/>
          <p:cNvSpPr/>
          <p:nvPr/>
        </p:nvSpPr>
        <p:spPr>
          <a:xfrm>
            <a:off x="6266593" y="3810002"/>
            <a:ext cx="252663" cy="385010"/>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17" name="Oval 16"/>
          <p:cNvSpPr/>
          <p:nvPr/>
        </p:nvSpPr>
        <p:spPr>
          <a:xfrm>
            <a:off x="5240900" y="3169968"/>
            <a:ext cx="252663" cy="385010"/>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18" name="Oval 17"/>
          <p:cNvSpPr/>
          <p:nvPr/>
        </p:nvSpPr>
        <p:spPr>
          <a:xfrm>
            <a:off x="5860143" y="3384889"/>
            <a:ext cx="252663" cy="385010"/>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19" name="Oval 18"/>
          <p:cNvSpPr/>
          <p:nvPr/>
        </p:nvSpPr>
        <p:spPr>
          <a:xfrm>
            <a:off x="6942570" y="3314346"/>
            <a:ext cx="252663" cy="385010"/>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graphicFrame>
        <p:nvGraphicFramePr>
          <p:cNvPr id="20" name="Table 19"/>
          <p:cNvGraphicFramePr>
            <a:graphicFrameLocks noGrp="1"/>
          </p:cNvGraphicFramePr>
          <p:nvPr>
            <p:extLst/>
          </p:nvPr>
        </p:nvGraphicFramePr>
        <p:xfrm>
          <a:off x="2267049" y="2958589"/>
          <a:ext cx="4403908" cy="3098489"/>
        </p:xfrm>
        <a:graphic>
          <a:graphicData uri="http://schemas.openxmlformats.org/drawingml/2006/table">
            <a:tbl>
              <a:tblPr firstRow="1" bandRow="1">
                <a:tableStyleId>{5940675A-B579-460E-94D1-54222C63F5DA}</a:tableStyleId>
              </a:tblPr>
              <a:tblGrid>
                <a:gridCol w="2201954">
                  <a:extLst>
                    <a:ext uri="{9D8B030D-6E8A-4147-A177-3AD203B41FA5}">
                      <a16:colId xmlns:a16="http://schemas.microsoft.com/office/drawing/2014/main" xmlns="" val="53005390"/>
                    </a:ext>
                  </a:extLst>
                </a:gridCol>
                <a:gridCol w="2201954">
                  <a:extLst>
                    <a:ext uri="{9D8B030D-6E8A-4147-A177-3AD203B41FA5}">
                      <a16:colId xmlns:a16="http://schemas.microsoft.com/office/drawing/2014/main" xmlns="" val="821851629"/>
                    </a:ext>
                  </a:extLst>
                </a:gridCol>
              </a:tblGrid>
              <a:tr h="582198">
                <a:tc>
                  <a:txBody>
                    <a:bodyPr/>
                    <a:lstStyle/>
                    <a:p>
                      <a:pPr algn="ctr"/>
                      <a:r>
                        <a:rPr lang="en-US" dirty="0"/>
                        <a:t>Tens</a:t>
                      </a:r>
                    </a:p>
                  </a:txBody>
                  <a:tcPr marL="68580" marR="68580"/>
                </a:tc>
                <a:tc>
                  <a:txBody>
                    <a:bodyPr/>
                    <a:lstStyle/>
                    <a:p>
                      <a:pPr algn="ctr"/>
                      <a:r>
                        <a:rPr lang="en-US" dirty="0"/>
                        <a:t>Ones</a:t>
                      </a:r>
                    </a:p>
                  </a:txBody>
                  <a:tcPr marL="68580" marR="68580"/>
                </a:tc>
                <a:extLst>
                  <a:ext uri="{0D108BD9-81ED-4DB2-BD59-A6C34878D82A}">
                    <a16:rowId xmlns:a16="http://schemas.microsoft.com/office/drawing/2014/main" xmlns="" val="89470276"/>
                  </a:ext>
                </a:extLst>
              </a:tr>
              <a:tr h="2516291">
                <a:tc>
                  <a:txBody>
                    <a:bodyPr/>
                    <a:lstStyle/>
                    <a:p>
                      <a:endParaRPr lang="en-US" dirty="0"/>
                    </a:p>
                  </a:txBody>
                  <a:tcPr marL="68580" marR="68580"/>
                </a:tc>
                <a:tc>
                  <a:txBody>
                    <a:bodyPr/>
                    <a:lstStyle/>
                    <a:p>
                      <a:endParaRPr lang="en-US" dirty="0"/>
                    </a:p>
                  </a:txBody>
                  <a:tcPr marL="68580" marR="68580"/>
                </a:tc>
                <a:extLst>
                  <a:ext uri="{0D108BD9-81ED-4DB2-BD59-A6C34878D82A}">
                    <a16:rowId xmlns:a16="http://schemas.microsoft.com/office/drawing/2014/main" xmlns="" val="3249481135"/>
                  </a:ext>
                </a:extLst>
              </a:tr>
            </a:tbl>
          </a:graphicData>
        </a:graphic>
      </p:graphicFrame>
      <p:sp>
        <p:nvSpPr>
          <p:cNvPr id="21" name="Oval 20"/>
          <p:cNvSpPr/>
          <p:nvPr/>
        </p:nvSpPr>
        <p:spPr>
          <a:xfrm>
            <a:off x="2994619" y="3596272"/>
            <a:ext cx="445167" cy="553449"/>
          </a:xfrm>
          <a:prstGeom prst="ellipse">
            <a:avLst/>
          </a:prstGeom>
          <a:solidFill>
            <a:srgbClr val="FFFF00"/>
          </a:solidFill>
          <a:ln>
            <a:solidFill>
              <a:srgbClr val="FFF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2" name="Oval 21"/>
          <p:cNvSpPr/>
          <p:nvPr/>
        </p:nvSpPr>
        <p:spPr>
          <a:xfrm>
            <a:off x="4567067" y="3567374"/>
            <a:ext cx="445167" cy="553449"/>
          </a:xfrm>
          <a:prstGeom prst="ellipse">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 name="Oval 22"/>
          <p:cNvSpPr/>
          <p:nvPr/>
        </p:nvSpPr>
        <p:spPr>
          <a:xfrm>
            <a:off x="5051254" y="3560441"/>
            <a:ext cx="445167" cy="553449"/>
          </a:xfrm>
          <a:prstGeom prst="ellipse">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 name="Oval 23"/>
          <p:cNvSpPr/>
          <p:nvPr/>
        </p:nvSpPr>
        <p:spPr>
          <a:xfrm>
            <a:off x="5520522" y="3545731"/>
            <a:ext cx="445167" cy="553449"/>
          </a:xfrm>
          <a:prstGeom prst="ellipse">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 name="Oval 24"/>
          <p:cNvSpPr/>
          <p:nvPr/>
        </p:nvSpPr>
        <p:spPr>
          <a:xfrm>
            <a:off x="4558342" y="4165765"/>
            <a:ext cx="445167" cy="553449"/>
          </a:xfrm>
          <a:prstGeom prst="ellipse">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 name="Oval 25"/>
          <p:cNvSpPr/>
          <p:nvPr/>
        </p:nvSpPr>
        <p:spPr>
          <a:xfrm>
            <a:off x="5093508" y="4172141"/>
            <a:ext cx="445167" cy="553449"/>
          </a:xfrm>
          <a:prstGeom prst="ellipse">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 name="Oval 26"/>
          <p:cNvSpPr/>
          <p:nvPr/>
        </p:nvSpPr>
        <p:spPr>
          <a:xfrm>
            <a:off x="5590395" y="4189829"/>
            <a:ext cx="445167" cy="553449"/>
          </a:xfrm>
          <a:prstGeom prst="ellipse">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Oval 27"/>
          <p:cNvSpPr/>
          <p:nvPr/>
        </p:nvSpPr>
        <p:spPr>
          <a:xfrm>
            <a:off x="6074735" y="3578581"/>
            <a:ext cx="445167" cy="553449"/>
          </a:xfrm>
          <a:prstGeom prst="ellipse">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 name="Oval 28"/>
          <p:cNvSpPr/>
          <p:nvPr/>
        </p:nvSpPr>
        <p:spPr>
          <a:xfrm>
            <a:off x="6103364" y="4172141"/>
            <a:ext cx="445167" cy="553449"/>
          </a:xfrm>
          <a:prstGeom prst="ellipse">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 name="Oval 29"/>
          <p:cNvSpPr/>
          <p:nvPr/>
        </p:nvSpPr>
        <p:spPr>
          <a:xfrm>
            <a:off x="4569756" y="4758498"/>
            <a:ext cx="445167" cy="553449"/>
          </a:xfrm>
          <a:prstGeom prst="ellipse">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1" name="Oval 30"/>
          <p:cNvSpPr/>
          <p:nvPr/>
        </p:nvSpPr>
        <p:spPr>
          <a:xfrm>
            <a:off x="5112316" y="4805799"/>
            <a:ext cx="445167" cy="553449"/>
          </a:xfrm>
          <a:prstGeom prst="ellipse">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2" name="Oval 31"/>
          <p:cNvSpPr/>
          <p:nvPr/>
        </p:nvSpPr>
        <p:spPr>
          <a:xfrm>
            <a:off x="5600959" y="4789757"/>
            <a:ext cx="445167" cy="553449"/>
          </a:xfrm>
          <a:prstGeom prst="ellipse">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3" name="Oval 32"/>
          <p:cNvSpPr/>
          <p:nvPr/>
        </p:nvSpPr>
        <p:spPr>
          <a:xfrm>
            <a:off x="6109243" y="4773722"/>
            <a:ext cx="445167" cy="553449"/>
          </a:xfrm>
          <a:prstGeom prst="ellipse">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4" name="Oval 33"/>
          <p:cNvSpPr/>
          <p:nvPr/>
        </p:nvSpPr>
        <p:spPr>
          <a:xfrm>
            <a:off x="4558342" y="5364083"/>
            <a:ext cx="445167" cy="553449"/>
          </a:xfrm>
          <a:prstGeom prst="ellipse">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5" name="Freeform 34"/>
          <p:cNvSpPr/>
          <p:nvPr/>
        </p:nvSpPr>
        <p:spPr>
          <a:xfrm>
            <a:off x="4551905" y="3474014"/>
            <a:ext cx="999423" cy="1347821"/>
          </a:xfrm>
          <a:custGeom>
            <a:avLst/>
            <a:gdLst>
              <a:gd name="connsiteX0" fmla="*/ 81280 w 1332564"/>
              <a:gd name="connsiteY0" fmla="*/ 64453 h 1347821"/>
              <a:gd name="connsiteX1" fmla="*/ 81280 w 1332564"/>
              <a:gd name="connsiteY1" fmla="*/ 64453 h 1347821"/>
              <a:gd name="connsiteX2" fmla="*/ 1070 w 1332564"/>
              <a:gd name="connsiteY2" fmla="*/ 1043021 h 1347821"/>
              <a:gd name="connsiteX3" fmla="*/ 33154 w 1332564"/>
              <a:gd name="connsiteY3" fmla="*/ 1299695 h 1347821"/>
              <a:gd name="connsiteX4" fmla="*/ 129407 w 1332564"/>
              <a:gd name="connsiteY4" fmla="*/ 1315737 h 1347821"/>
              <a:gd name="connsiteX5" fmla="*/ 402122 w 1332564"/>
              <a:gd name="connsiteY5" fmla="*/ 1347821 h 1347821"/>
              <a:gd name="connsiteX6" fmla="*/ 1316522 w 1332564"/>
              <a:gd name="connsiteY6" fmla="*/ 1026979 h 1347821"/>
              <a:gd name="connsiteX7" fmla="*/ 1332564 w 1332564"/>
              <a:gd name="connsiteY7" fmla="*/ 882600 h 1347821"/>
              <a:gd name="connsiteX8" fmla="*/ 787133 w 1332564"/>
              <a:gd name="connsiteY8" fmla="*/ 16327 h 1347821"/>
              <a:gd name="connsiteX9" fmla="*/ 434207 w 1332564"/>
              <a:gd name="connsiteY9" fmla="*/ 285 h 1347821"/>
              <a:gd name="connsiteX10" fmla="*/ 97322 w 1332564"/>
              <a:gd name="connsiteY10" fmla="*/ 64453 h 1347821"/>
              <a:gd name="connsiteX11" fmla="*/ 65238 w 1332564"/>
              <a:gd name="connsiteY11" fmla="*/ 112579 h 1347821"/>
              <a:gd name="connsiteX12" fmla="*/ 81280 w 1332564"/>
              <a:gd name="connsiteY12" fmla="*/ 64453 h 13478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32564" h="1347821">
                <a:moveTo>
                  <a:pt x="81280" y="64453"/>
                </a:moveTo>
                <a:lnTo>
                  <a:pt x="81280" y="64453"/>
                </a:lnTo>
                <a:cubicBezTo>
                  <a:pt x="35683" y="440627"/>
                  <a:pt x="-7392" y="670700"/>
                  <a:pt x="1070" y="1043021"/>
                </a:cubicBezTo>
                <a:cubicBezTo>
                  <a:pt x="3029" y="1129223"/>
                  <a:pt x="-3560" y="1221678"/>
                  <a:pt x="33154" y="1299695"/>
                </a:cubicBezTo>
                <a:cubicBezTo>
                  <a:pt x="47004" y="1329126"/>
                  <a:pt x="97207" y="1311137"/>
                  <a:pt x="129407" y="1315737"/>
                </a:cubicBezTo>
                <a:cubicBezTo>
                  <a:pt x="206579" y="1326762"/>
                  <a:pt x="326329" y="1339400"/>
                  <a:pt x="402122" y="1347821"/>
                </a:cubicBezTo>
                <a:cubicBezTo>
                  <a:pt x="1144657" y="1262144"/>
                  <a:pt x="1190627" y="1509579"/>
                  <a:pt x="1316522" y="1026979"/>
                </a:cubicBezTo>
                <a:cubicBezTo>
                  <a:pt x="1328745" y="980125"/>
                  <a:pt x="1327217" y="930726"/>
                  <a:pt x="1332564" y="882600"/>
                </a:cubicBezTo>
                <a:cubicBezTo>
                  <a:pt x="1137112" y="-192385"/>
                  <a:pt x="1475990" y="16327"/>
                  <a:pt x="787133" y="16327"/>
                </a:cubicBezTo>
                <a:cubicBezTo>
                  <a:pt x="669370" y="16327"/>
                  <a:pt x="551849" y="5632"/>
                  <a:pt x="434207" y="285"/>
                </a:cubicBezTo>
                <a:cubicBezTo>
                  <a:pt x="321912" y="21674"/>
                  <a:pt x="206683" y="31169"/>
                  <a:pt x="97322" y="64453"/>
                </a:cubicBezTo>
                <a:cubicBezTo>
                  <a:pt x="78877" y="70067"/>
                  <a:pt x="65238" y="112579"/>
                  <a:pt x="65238" y="112579"/>
                </a:cubicBezTo>
                <a:lnTo>
                  <a:pt x="81280" y="64453"/>
                </a:lnTo>
                <a:close/>
              </a:path>
            </a:pathLst>
          </a:custGeom>
          <a:no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6" name="Freeform 35"/>
          <p:cNvSpPr/>
          <p:nvPr/>
        </p:nvSpPr>
        <p:spPr>
          <a:xfrm>
            <a:off x="5531611" y="3482034"/>
            <a:ext cx="999423" cy="1347821"/>
          </a:xfrm>
          <a:custGeom>
            <a:avLst/>
            <a:gdLst>
              <a:gd name="connsiteX0" fmla="*/ 81280 w 1332564"/>
              <a:gd name="connsiteY0" fmla="*/ 64453 h 1347821"/>
              <a:gd name="connsiteX1" fmla="*/ 81280 w 1332564"/>
              <a:gd name="connsiteY1" fmla="*/ 64453 h 1347821"/>
              <a:gd name="connsiteX2" fmla="*/ 1070 w 1332564"/>
              <a:gd name="connsiteY2" fmla="*/ 1043021 h 1347821"/>
              <a:gd name="connsiteX3" fmla="*/ 33154 w 1332564"/>
              <a:gd name="connsiteY3" fmla="*/ 1299695 h 1347821"/>
              <a:gd name="connsiteX4" fmla="*/ 129407 w 1332564"/>
              <a:gd name="connsiteY4" fmla="*/ 1315737 h 1347821"/>
              <a:gd name="connsiteX5" fmla="*/ 402122 w 1332564"/>
              <a:gd name="connsiteY5" fmla="*/ 1347821 h 1347821"/>
              <a:gd name="connsiteX6" fmla="*/ 1316522 w 1332564"/>
              <a:gd name="connsiteY6" fmla="*/ 1026979 h 1347821"/>
              <a:gd name="connsiteX7" fmla="*/ 1332564 w 1332564"/>
              <a:gd name="connsiteY7" fmla="*/ 882600 h 1347821"/>
              <a:gd name="connsiteX8" fmla="*/ 787133 w 1332564"/>
              <a:gd name="connsiteY8" fmla="*/ 16327 h 1347821"/>
              <a:gd name="connsiteX9" fmla="*/ 434207 w 1332564"/>
              <a:gd name="connsiteY9" fmla="*/ 285 h 1347821"/>
              <a:gd name="connsiteX10" fmla="*/ 97322 w 1332564"/>
              <a:gd name="connsiteY10" fmla="*/ 64453 h 1347821"/>
              <a:gd name="connsiteX11" fmla="*/ 65238 w 1332564"/>
              <a:gd name="connsiteY11" fmla="*/ 112579 h 1347821"/>
              <a:gd name="connsiteX12" fmla="*/ 81280 w 1332564"/>
              <a:gd name="connsiteY12" fmla="*/ 64453 h 13478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32564" h="1347821">
                <a:moveTo>
                  <a:pt x="81280" y="64453"/>
                </a:moveTo>
                <a:lnTo>
                  <a:pt x="81280" y="64453"/>
                </a:lnTo>
                <a:cubicBezTo>
                  <a:pt x="35683" y="440627"/>
                  <a:pt x="-7392" y="670700"/>
                  <a:pt x="1070" y="1043021"/>
                </a:cubicBezTo>
                <a:cubicBezTo>
                  <a:pt x="3029" y="1129223"/>
                  <a:pt x="-3560" y="1221678"/>
                  <a:pt x="33154" y="1299695"/>
                </a:cubicBezTo>
                <a:cubicBezTo>
                  <a:pt x="47004" y="1329126"/>
                  <a:pt x="97207" y="1311137"/>
                  <a:pt x="129407" y="1315737"/>
                </a:cubicBezTo>
                <a:cubicBezTo>
                  <a:pt x="206579" y="1326762"/>
                  <a:pt x="326329" y="1339400"/>
                  <a:pt x="402122" y="1347821"/>
                </a:cubicBezTo>
                <a:cubicBezTo>
                  <a:pt x="1144657" y="1262144"/>
                  <a:pt x="1190627" y="1509579"/>
                  <a:pt x="1316522" y="1026979"/>
                </a:cubicBezTo>
                <a:cubicBezTo>
                  <a:pt x="1328745" y="980125"/>
                  <a:pt x="1327217" y="930726"/>
                  <a:pt x="1332564" y="882600"/>
                </a:cubicBezTo>
                <a:cubicBezTo>
                  <a:pt x="1137112" y="-192385"/>
                  <a:pt x="1475990" y="16327"/>
                  <a:pt x="787133" y="16327"/>
                </a:cubicBezTo>
                <a:cubicBezTo>
                  <a:pt x="669370" y="16327"/>
                  <a:pt x="551849" y="5632"/>
                  <a:pt x="434207" y="285"/>
                </a:cubicBezTo>
                <a:cubicBezTo>
                  <a:pt x="321912" y="21674"/>
                  <a:pt x="206683" y="31169"/>
                  <a:pt x="97322" y="64453"/>
                </a:cubicBezTo>
                <a:cubicBezTo>
                  <a:pt x="78877" y="70067"/>
                  <a:pt x="65238" y="112579"/>
                  <a:pt x="65238" y="112579"/>
                </a:cubicBezTo>
                <a:lnTo>
                  <a:pt x="81280" y="64453"/>
                </a:lnTo>
                <a:close/>
              </a:path>
            </a:pathLst>
          </a:custGeom>
          <a:no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7" name="Freeform 36"/>
          <p:cNvSpPr/>
          <p:nvPr/>
        </p:nvSpPr>
        <p:spPr>
          <a:xfrm>
            <a:off x="4516528" y="4773303"/>
            <a:ext cx="2129675" cy="658130"/>
          </a:xfrm>
          <a:custGeom>
            <a:avLst/>
            <a:gdLst>
              <a:gd name="connsiteX0" fmla="*/ 48241 w 2839567"/>
              <a:gd name="connsiteY0" fmla="*/ 16446 h 658130"/>
              <a:gd name="connsiteX1" fmla="*/ 48241 w 2839567"/>
              <a:gd name="connsiteY1" fmla="*/ 16446 h 658130"/>
              <a:gd name="connsiteX2" fmla="*/ 128451 w 2839567"/>
              <a:gd name="connsiteY2" fmla="*/ 610004 h 658130"/>
              <a:gd name="connsiteX3" fmla="*/ 625757 w 2839567"/>
              <a:gd name="connsiteY3" fmla="*/ 626046 h 658130"/>
              <a:gd name="connsiteX4" fmla="*/ 1042851 w 2839567"/>
              <a:gd name="connsiteY4" fmla="*/ 593962 h 658130"/>
              <a:gd name="connsiteX5" fmla="*/ 1219314 w 2839567"/>
              <a:gd name="connsiteY5" fmla="*/ 626046 h 658130"/>
              <a:gd name="connsiteX6" fmla="*/ 2390388 w 2839567"/>
              <a:gd name="connsiteY6" fmla="*/ 658130 h 658130"/>
              <a:gd name="connsiteX7" fmla="*/ 2534767 w 2839567"/>
              <a:gd name="connsiteY7" fmla="*/ 642088 h 658130"/>
              <a:gd name="connsiteX8" fmla="*/ 2839567 w 2839567"/>
              <a:gd name="connsiteY8" fmla="*/ 433541 h 658130"/>
              <a:gd name="connsiteX9" fmla="*/ 2823525 w 2839567"/>
              <a:gd name="connsiteY9" fmla="*/ 289162 h 658130"/>
              <a:gd name="connsiteX10" fmla="*/ 2695188 w 2839567"/>
              <a:gd name="connsiteY10" fmla="*/ 64573 h 658130"/>
              <a:gd name="connsiteX11" fmla="*/ 2598935 w 2839567"/>
              <a:gd name="connsiteY11" fmla="*/ 404 h 658130"/>
              <a:gd name="connsiteX12" fmla="*/ 1475988 w 2839567"/>
              <a:gd name="connsiteY12" fmla="*/ 32488 h 658130"/>
              <a:gd name="connsiteX13" fmla="*/ 465335 w 2839567"/>
              <a:gd name="connsiteY13" fmla="*/ 404 h 658130"/>
              <a:gd name="connsiteX14" fmla="*/ 48241 w 2839567"/>
              <a:gd name="connsiteY14" fmla="*/ 16446 h 6581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839567" h="658130">
                <a:moveTo>
                  <a:pt x="48241" y="16446"/>
                </a:moveTo>
                <a:lnTo>
                  <a:pt x="48241" y="16446"/>
                </a:lnTo>
                <a:cubicBezTo>
                  <a:pt x="29015" y="144618"/>
                  <a:pt x="-86629" y="510737"/>
                  <a:pt x="128451" y="610004"/>
                </a:cubicBezTo>
                <a:cubicBezTo>
                  <a:pt x="279041" y="679507"/>
                  <a:pt x="459988" y="620699"/>
                  <a:pt x="625757" y="626046"/>
                </a:cubicBezTo>
                <a:cubicBezTo>
                  <a:pt x="764788" y="615351"/>
                  <a:pt x="903409" y="593962"/>
                  <a:pt x="1042851" y="593962"/>
                </a:cubicBezTo>
                <a:cubicBezTo>
                  <a:pt x="1102636" y="593962"/>
                  <a:pt x="1159596" y="623202"/>
                  <a:pt x="1219314" y="626046"/>
                </a:cubicBezTo>
                <a:cubicBezTo>
                  <a:pt x="1609376" y="644620"/>
                  <a:pt x="2000030" y="647435"/>
                  <a:pt x="2390388" y="658130"/>
                </a:cubicBezTo>
                <a:cubicBezTo>
                  <a:pt x="2438514" y="652783"/>
                  <a:pt x="2488829" y="657400"/>
                  <a:pt x="2534767" y="642088"/>
                </a:cubicBezTo>
                <a:cubicBezTo>
                  <a:pt x="2641752" y="606427"/>
                  <a:pt x="2757128" y="499492"/>
                  <a:pt x="2839567" y="433541"/>
                </a:cubicBezTo>
                <a:cubicBezTo>
                  <a:pt x="2834220" y="385415"/>
                  <a:pt x="2835269" y="336139"/>
                  <a:pt x="2823525" y="289162"/>
                </a:cubicBezTo>
                <a:cubicBezTo>
                  <a:pt x="2806344" y="220438"/>
                  <a:pt x="2743649" y="113034"/>
                  <a:pt x="2695188" y="64573"/>
                </a:cubicBezTo>
                <a:cubicBezTo>
                  <a:pt x="2667921" y="37307"/>
                  <a:pt x="2631019" y="21794"/>
                  <a:pt x="2598935" y="404"/>
                </a:cubicBezTo>
                <a:lnTo>
                  <a:pt x="1475988" y="32488"/>
                </a:lnTo>
                <a:cubicBezTo>
                  <a:pt x="-88955" y="45979"/>
                  <a:pt x="1256057" y="19231"/>
                  <a:pt x="465335" y="404"/>
                </a:cubicBezTo>
                <a:cubicBezTo>
                  <a:pt x="331689" y="-2778"/>
                  <a:pt x="117757" y="13772"/>
                  <a:pt x="48241" y="16446"/>
                </a:cubicBezTo>
                <a:close/>
              </a:path>
            </a:pathLst>
          </a:custGeom>
          <a:no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38" name="Picture 37"/>
          <p:cNvPicPr>
            <a:picLocks noChangeAspect="1"/>
          </p:cNvPicPr>
          <p:nvPr/>
        </p:nvPicPr>
        <p:blipFill>
          <a:blip r:embed="rId3"/>
          <a:stretch>
            <a:fillRect/>
          </a:stretch>
        </p:blipFill>
        <p:spPr>
          <a:xfrm>
            <a:off x="1311953" y="3841628"/>
            <a:ext cx="6492779" cy="1195640"/>
          </a:xfrm>
          <a:prstGeom prst="rect">
            <a:avLst/>
          </a:prstGeom>
        </p:spPr>
      </p:pic>
      <p:sp>
        <p:nvSpPr>
          <p:cNvPr id="41" name="Rectangle 40"/>
          <p:cNvSpPr/>
          <p:nvPr/>
        </p:nvSpPr>
        <p:spPr>
          <a:xfrm>
            <a:off x="2681011" y="3505791"/>
            <a:ext cx="980573" cy="342817"/>
          </a:xfrm>
          <a:prstGeom prst="rect">
            <a:avLst/>
          </a:prstGeom>
          <a:solidFill>
            <a:srgbClr val="CC00CC"/>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9" name="Rectangle 38"/>
          <p:cNvSpPr/>
          <p:nvPr/>
        </p:nvSpPr>
        <p:spPr>
          <a:xfrm>
            <a:off x="3675253" y="3514855"/>
            <a:ext cx="980573" cy="342817"/>
          </a:xfrm>
          <a:prstGeom prst="rect">
            <a:avLst/>
          </a:prstGeom>
          <a:solidFill>
            <a:srgbClr val="CC00CC"/>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2" name="Rectangle 41"/>
          <p:cNvSpPr/>
          <p:nvPr/>
        </p:nvSpPr>
        <p:spPr>
          <a:xfrm>
            <a:off x="1693603" y="3505791"/>
            <a:ext cx="980573" cy="342817"/>
          </a:xfrm>
          <a:prstGeom prst="rect">
            <a:avLst/>
          </a:prstGeom>
          <a:solidFill>
            <a:srgbClr val="CC00CC"/>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3" name="Rectangle 42"/>
          <p:cNvSpPr/>
          <p:nvPr/>
        </p:nvSpPr>
        <p:spPr>
          <a:xfrm>
            <a:off x="1444668" y="3494070"/>
            <a:ext cx="247297" cy="366254"/>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44" name="Picture 43"/>
          <p:cNvPicPr>
            <a:picLocks noChangeAspect="1"/>
          </p:cNvPicPr>
          <p:nvPr/>
        </p:nvPicPr>
        <p:blipFill>
          <a:blip r:embed="rId4">
            <a:clrChange>
              <a:clrFrom>
                <a:srgbClr val="FFFFFF"/>
              </a:clrFrom>
              <a:clrTo>
                <a:srgbClr val="FFFFFF">
                  <a:alpha val="0"/>
                </a:srgbClr>
              </a:clrTo>
            </a:clrChange>
          </a:blip>
          <a:stretch>
            <a:fillRect/>
          </a:stretch>
        </p:blipFill>
        <p:spPr>
          <a:xfrm>
            <a:off x="3443956" y="3906550"/>
            <a:ext cx="1011631" cy="2627914"/>
          </a:xfrm>
          <a:prstGeom prst="rect">
            <a:avLst/>
          </a:prstGeom>
        </p:spPr>
      </p:pic>
      <p:pic>
        <p:nvPicPr>
          <p:cNvPr id="45" name="Picture 44"/>
          <p:cNvPicPr>
            <a:picLocks noChangeAspect="1"/>
          </p:cNvPicPr>
          <p:nvPr/>
        </p:nvPicPr>
        <p:blipFill>
          <a:blip r:embed="rId5">
            <a:clrChange>
              <a:clrFrom>
                <a:srgbClr val="FFFFFF"/>
              </a:clrFrom>
              <a:clrTo>
                <a:srgbClr val="FFFFFF">
                  <a:alpha val="0"/>
                </a:srgbClr>
              </a:clrTo>
            </a:clrChange>
          </a:blip>
          <a:stretch>
            <a:fillRect/>
          </a:stretch>
        </p:blipFill>
        <p:spPr>
          <a:xfrm>
            <a:off x="3514528" y="2810360"/>
            <a:ext cx="904964" cy="1197183"/>
          </a:xfrm>
          <a:prstGeom prst="rect">
            <a:avLst/>
          </a:prstGeom>
        </p:spPr>
      </p:pic>
      <p:pic>
        <p:nvPicPr>
          <p:cNvPr id="46" name="Picture 45"/>
          <p:cNvPicPr>
            <a:picLocks noChangeAspect="1"/>
          </p:cNvPicPr>
          <p:nvPr/>
        </p:nvPicPr>
        <p:blipFill>
          <a:blip r:embed="rId6">
            <a:clrChange>
              <a:clrFrom>
                <a:srgbClr val="FFFFFF"/>
              </a:clrFrom>
              <a:clrTo>
                <a:srgbClr val="FFFFFF">
                  <a:alpha val="0"/>
                </a:srgbClr>
              </a:clrTo>
            </a:clrChange>
          </a:blip>
          <a:stretch>
            <a:fillRect/>
          </a:stretch>
        </p:blipFill>
        <p:spPr>
          <a:xfrm>
            <a:off x="4342833" y="5360903"/>
            <a:ext cx="880172" cy="1173563"/>
          </a:xfrm>
          <a:prstGeom prst="rect">
            <a:avLst/>
          </a:prstGeom>
        </p:spPr>
      </p:pic>
      <p:pic>
        <p:nvPicPr>
          <p:cNvPr id="47" name="Picture 46"/>
          <p:cNvPicPr>
            <a:picLocks noChangeAspect="1"/>
          </p:cNvPicPr>
          <p:nvPr/>
        </p:nvPicPr>
        <p:blipFill>
          <a:blip r:embed="rId6">
            <a:clrChange>
              <a:clrFrom>
                <a:srgbClr val="FFFFFF"/>
              </a:clrFrom>
              <a:clrTo>
                <a:srgbClr val="FFFFFF">
                  <a:alpha val="0"/>
                </a:srgbClr>
              </a:clrTo>
            </a:clrChange>
          </a:blip>
          <a:stretch>
            <a:fillRect/>
          </a:stretch>
        </p:blipFill>
        <p:spPr>
          <a:xfrm>
            <a:off x="4336911" y="3334023"/>
            <a:ext cx="880172" cy="1173563"/>
          </a:xfrm>
          <a:prstGeom prst="rect">
            <a:avLst/>
          </a:prstGeom>
        </p:spPr>
      </p:pic>
      <p:pic>
        <p:nvPicPr>
          <p:cNvPr id="48" name="Picture 47"/>
          <p:cNvPicPr>
            <a:picLocks noChangeAspect="1"/>
          </p:cNvPicPr>
          <p:nvPr/>
        </p:nvPicPr>
        <p:blipFill>
          <a:blip r:embed="rId6">
            <a:clrChange>
              <a:clrFrom>
                <a:srgbClr val="FFFFFF"/>
              </a:clrFrom>
              <a:clrTo>
                <a:srgbClr val="FFFFFF">
                  <a:alpha val="0"/>
                </a:srgbClr>
              </a:clrTo>
            </a:clrChange>
          </a:blip>
          <a:stretch>
            <a:fillRect/>
          </a:stretch>
        </p:blipFill>
        <p:spPr>
          <a:xfrm>
            <a:off x="4330033" y="4339237"/>
            <a:ext cx="880172" cy="1173563"/>
          </a:xfrm>
          <a:prstGeom prst="rect">
            <a:avLst/>
          </a:prstGeom>
        </p:spPr>
      </p:pic>
      <p:pic>
        <p:nvPicPr>
          <p:cNvPr id="49" name="Picture 48"/>
          <p:cNvPicPr>
            <a:picLocks noChangeAspect="1"/>
          </p:cNvPicPr>
          <p:nvPr/>
        </p:nvPicPr>
        <p:blipFill>
          <a:blip r:embed="rId7">
            <a:clrChange>
              <a:clrFrom>
                <a:srgbClr val="FFFFFF"/>
              </a:clrFrom>
              <a:clrTo>
                <a:srgbClr val="FFFFFF">
                  <a:alpha val="0"/>
                </a:srgbClr>
              </a:clrTo>
            </a:clrChange>
          </a:blip>
          <a:stretch>
            <a:fillRect/>
          </a:stretch>
        </p:blipFill>
        <p:spPr>
          <a:xfrm>
            <a:off x="4707822" y="2792942"/>
            <a:ext cx="482762" cy="596869"/>
          </a:xfrm>
          <a:prstGeom prst="rect">
            <a:avLst/>
          </a:prstGeom>
        </p:spPr>
      </p:pic>
    </p:spTree>
    <p:extLst>
      <p:ext uri="{BB962C8B-B14F-4D97-AF65-F5344CB8AC3E}">
        <p14:creationId xmlns:p14="http://schemas.microsoft.com/office/powerpoint/2010/main" val="3600737034"/>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bg/>
                                          </p:spTgt>
                                        </p:tgtEl>
                                        <p:attrNameLst>
                                          <p:attrName>style.visibility</p:attrName>
                                        </p:attrNameLst>
                                      </p:cBhvr>
                                      <p:to>
                                        <p:strVal val="visible"/>
                                      </p:to>
                                    </p:set>
                                    <p:animEffect transition="in" filter="fade">
                                      <p:cBhvr>
                                        <p:cTn id="12" dur="500"/>
                                        <p:tgtEl>
                                          <p:spTgt spid="5">
                                            <p:bg/>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Effect transition="in" filter="fade">
                                      <p:cBhvr>
                                        <p:cTn id="17" dur="500"/>
                                        <p:tgtEl>
                                          <p:spTgt spid="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500"/>
                                        <p:tgtEl>
                                          <p:spTgt spid="8"/>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500"/>
                                        <p:tgtEl>
                                          <p:spTgt spid="11"/>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500"/>
                                        <p:tgtEl>
                                          <p:spTgt spid="12"/>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fade">
                                      <p:cBhvr>
                                        <p:cTn id="45" dur="500"/>
                                        <p:tgtEl>
                                          <p:spTgt spid="14"/>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fade">
                                      <p:cBhvr>
                                        <p:cTn id="48" dur="500"/>
                                        <p:tgtEl>
                                          <p:spTgt spid="13"/>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fade">
                                      <p:cBhvr>
                                        <p:cTn id="51" dur="500"/>
                                        <p:tgtEl>
                                          <p:spTgt spid="17"/>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fade">
                                      <p:cBhvr>
                                        <p:cTn id="54" dur="500"/>
                                        <p:tgtEl>
                                          <p:spTgt spid="18"/>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fade">
                                      <p:cBhvr>
                                        <p:cTn id="57" dur="500"/>
                                        <p:tgtEl>
                                          <p:spTgt spid="16"/>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fade">
                                      <p:cBhvr>
                                        <p:cTn id="60" dur="500"/>
                                        <p:tgtEl>
                                          <p:spTgt spid="15"/>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19"/>
                                        </p:tgtEl>
                                        <p:attrNameLst>
                                          <p:attrName>style.visibility</p:attrName>
                                        </p:attrNameLst>
                                      </p:cBhvr>
                                      <p:to>
                                        <p:strVal val="visible"/>
                                      </p:to>
                                    </p:set>
                                    <p:animEffect transition="in" filter="fade">
                                      <p:cBhvr>
                                        <p:cTn id="63" dur="500"/>
                                        <p:tgtEl>
                                          <p:spTgt spid="19"/>
                                        </p:tgtEl>
                                      </p:cBhvr>
                                    </p:animEffect>
                                  </p:childTnLst>
                                </p:cTn>
                              </p:par>
                            </p:childTnLst>
                          </p:cTn>
                        </p:par>
                      </p:childTnLst>
                    </p:cTn>
                  </p:par>
                  <p:par>
                    <p:cTn id="64" fill="hold">
                      <p:stCondLst>
                        <p:cond delay="indefinite"/>
                      </p:stCondLst>
                      <p:childTnLst>
                        <p:par>
                          <p:cTn id="65" fill="hold">
                            <p:stCondLst>
                              <p:cond delay="0"/>
                            </p:stCondLst>
                            <p:childTnLst>
                              <p:par>
                                <p:cTn id="66" presetID="42" presetClass="path" presetSubtype="0" accel="50000" decel="50000" fill="hold" grpId="1" nodeType="clickEffect">
                                  <p:stCondLst>
                                    <p:cond delay="0"/>
                                  </p:stCondLst>
                                  <p:childTnLst>
                                    <p:animMotion origin="layout" path="M 0 0 L 0 0.25 E" pathEditMode="relative" ptsTypes="">
                                      <p:cBhvr>
                                        <p:cTn id="67" dur="2000" fill="hold"/>
                                        <p:tgtEl>
                                          <p:spTgt spid="7"/>
                                        </p:tgtEl>
                                        <p:attrNameLst>
                                          <p:attrName>ppt_x</p:attrName>
                                          <p:attrName>ppt_y</p:attrName>
                                        </p:attrNameLst>
                                      </p:cBhvr>
                                    </p:animMotion>
                                  </p:childTnLst>
                                </p:cTn>
                              </p:par>
                            </p:childTnLst>
                          </p:cTn>
                        </p:par>
                      </p:childTnLst>
                    </p:cTn>
                  </p:par>
                  <p:par>
                    <p:cTn id="68" fill="hold">
                      <p:stCondLst>
                        <p:cond delay="indefinite"/>
                      </p:stCondLst>
                      <p:childTnLst>
                        <p:par>
                          <p:cTn id="69" fill="hold">
                            <p:stCondLst>
                              <p:cond delay="0"/>
                            </p:stCondLst>
                            <p:childTnLst>
                              <p:par>
                                <p:cTn id="70" presetID="42" presetClass="path" presetSubtype="0" accel="50000" decel="50000" fill="hold" grpId="1" nodeType="clickEffect">
                                  <p:stCondLst>
                                    <p:cond delay="0"/>
                                  </p:stCondLst>
                                  <p:childTnLst>
                                    <p:animMotion origin="layout" path="M 0 0 L 0 0.25 E" pathEditMode="relative" ptsTypes="">
                                      <p:cBhvr>
                                        <p:cTn id="71" dur="2000" fill="hold"/>
                                        <p:tgtEl>
                                          <p:spTgt spid="8"/>
                                        </p:tgtEl>
                                        <p:attrNameLst>
                                          <p:attrName>ppt_x</p:attrName>
                                          <p:attrName>ppt_y</p:attrName>
                                        </p:attrNameLst>
                                      </p:cBhvr>
                                    </p:animMotion>
                                  </p:childTnLst>
                                </p:cTn>
                              </p:par>
                            </p:childTnLst>
                          </p:cTn>
                        </p:par>
                      </p:childTnLst>
                    </p:cTn>
                  </p:par>
                  <p:par>
                    <p:cTn id="72" fill="hold">
                      <p:stCondLst>
                        <p:cond delay="indefinite"/>
                      </p:stCondLst>
                      <p:childTnLst>
                        <p:par>
                          <p:cTn id="73" fill="hold">
                            <p:stCondLst>
                              <p:cond delay="0"/>
                            </p:stCondLst>
                            <p:childTnLst>
                              <p:par>
                                <p:cTn id="74" presetID="42" presetClass="path" presetSubtype="0" accel="50000" decel="50000" fill="hold" grpId="1" nodeType="clickEffect">
                                  <p:stCondLst>
                                    <p:cond delay="0"/>
                                  </p:stCondLst>
                                  <p:childTnLst>
                                    <p:animMotion origin="layout" path="M 0 0 L 0 0.25 E" pathEditMode="relative" ptsTypes="">
                                      <p:cBhvr>
                                        <p:cTn id="75" dur="2000" fill="hold"/>
                                        <p:tgtEl>
                                          <p:spTgt spid="13"/>
                                        </p:tgtEl>
                                        <p:attrNameLst>
                                          <p:attrName>ppt_x</p:attrName>
                                          <p:attrName>ppt_y</p:attrName>
                                        </p:attrNameLst>
                                      </p:cBhvr>
                                    </p:animMotion>
                                  </p:childTnLst>
                                </p:cTn>
                              </p:par>
                            </p:childTnLst>
                          </p:cTn>
                        </p:par>
                      </p:childTnLst>
                    </p:cTn>
                  </p:par>
                  <p:par>
                    <p:cTn id="76" fill="hold">
                      <p:stCondLst>
                        <p:cond delay="indefinite"/>
                      </p:stCondLst>
                      <p:childTnLst>
                        <p:par>
                          <p:cTn id="77" fill="hold">
                            <p:stCondLst>
                              <p:cond delay="0"/>
                            </p:stCondLst>
                            <p:childTnLst>
                              <p:par>
                                <p:cTn id="78" presetID="42" presetClass="path" presetSubtype="0" accel="50000" decel="50000" fill="hold" grpId="1" nodeType="clickEffect">
                                  <p:stCondLst>
                                    <p:cond delay="0"/>
                                  </p:stCondLst>
                                  <p:childTnLst>
                                    <p:animMotion origin="layout" path="M 0 0 L 0 0.25 E" pathEditMode="relative" ptsTypes="">
                                      <p:cBhvr>
                                        <p:cTn id="79" dur="2000" fill="hold"/>
                                        <p:tgtEl>
                                          <p:spTgt spid="16"/>
                                        </p:tgtEl>
                                        <p:attrNameLst>
                                          <p:attrName>ppt_x</p:attrName>
                                          <p:attrName>ppt_y</p:attrName>
                                        </p:attrNameLst>
                                      </p:cBhvr>
                                    </p:animMotion>
                                  </p:childTnLst>
                                </p:cTn>
                              </p:par>
                            </p:childTnLst>
                          </p:cTn>
                        </p:par>
                      </p:childTnLst>
                    </p:cTn>
                  </p:par>
                  <p:par>
                    <p:cTn id="80" fill="hold">
                      <p:stCondLst>
                        <p:cond delay="indefinite"/>
                      </p:stCondLst>
                      <p:childTnLst>
                        <p:par>
                          <p:cTn id="81" fill="hold">
                            <p:stCondLst>
                              <p:cond delay="0"/>
                            </p:stCondLst>
                            <p:childTnLst>
                              <p:par>
                                <p:cTn id="82" presetID="42" presetClass="path" presetSubtype="0" accel="50000" decel="50000" fill="hold" grpId="1" nodeType="clickEffect">
                                  <p:stCondLst>
                                    <p:cond delay="0"/>
                                  </p:stCondLst>
                                  <p:childTnLst>
                                    <p:animMotion origin="layout" path="M 0 0 L 0 0.25 E" pathEditMode="relative" ptsTypes="">
                                      <p:cBhvr>
                                        <p:cTn id="83" dur="2000" fill="hold"/>
                                        <p:tgtEl>
                                          <p:spTgt spid="10"/>
                                        </p:tgtEl>
                                        <p:attrNameLst>
                                          <p:attrName>ppt_x</p:attrName>
                                          <p:attrName>ppt_y</p:attrName>
                                        </p:attrNameLst>
                                      </p:cBhvr>
                                    </p:animMotion>
                                  </p:childTnLst>
                                </p:cTn>
                              </p:par>
                            </p:childTnLst>
                          </p:cTn>
                        </p:par>
                      </p:childTnLst>
                    </p:cTn>
                  </p:par>
                  <p:par>
                    <p:cTn id="84" fill="hold">
                      <p:stCondLst>
                        <p:cond delay="indefinite"/>
                      </p:stCondLst>
                      <p:childTnLst>
                        <p:par>
                          <p:cTn id="85" fill="hold">
                            <p:stCondLst>
                              <p:cond delay="0"/>
                            </p:stCondLst>
                            <p:childTnLst>
                              <p:par>
                                <p:cTn id="86" presetID="42" presetClass="path" presetSubtype="0" accel="50000" decel="50000" fill="hold" grpId="1" nodeType="clickEffect">
                                  <p:stCondLst>
                                    <p:cond delay="0"/>
                                  </p:stCondLst>
                                  <p:childTnLst>
                                    <p:animMotion origin="layout" path="M 0 0 L 0 0.25 E" pathEditMode="relative" ptsTypes="">
                                      <p:cBhvr>
                                        <p:cTn id="87" dur="2000" fill="hold"/>
                                        <p:tgtEl>
                                          <p:spTgt spid="11"/>
                                        </p:tgtEl>
                                        <p:attrNameLst>
                                          <p:attrName>ppt_x</p:attrName>
                                          <p:attrName>ppt_y</p:attrName>
                                        </p:attrNameLst>
                                      </p:cBhvr>
                                    </p:animMotion>
                                  </p:childTnLst>
                                </p:cTn>
                              </p:par>
                            </p:childTnLst>
                          </p:cTn>
                        </p:par>
                      </p:childTnLst>
                    </p:cTn>
                  </p:par>
                  <p:par>
                    <p:cTn id="88" fill="hold">
                      <p:stCondLst>
                        <p:cond delay="indefinite"/>
                      </p:stCondLst>
                      <p:childTnLst>
                        <p:par>
                          <p:cTn id="89" fill="hold">
                            <p:stCondLst>
                              <p:cond delay="0"/>
                            </p:stCondLst>
                            <p:childTnLst>
                              <p:par>
                                <p:cTn id="90" presetID="42" presetClass="path" presetSubtype="0" accel="50000" decel="50000" fill="hold" grpId="1" nodeType="clickEffect">
                                  <p:stCondLst>
                                    <p:cond delay="0"/>
                                  </p:stCondLst>
                                  <p:childTnLst>
                                    <p:animMotion origin="layout" path="M 0 0 L 0 0.25 E" pathEditMode="relative" ptsTypes="">
                                      <p:cBhvr>
                                        <p:cTn id="91" dur="2000" fill="hold"/>
                                        <p:tgtEl>
                                          <p:spTgt spid="14"/>
                                        </p:tgtEl>
                                        <p:attrNameLst>
                                          <p:attrName>ppt_x</p:attrName>
                                          <p:attrName>ppt_y</p:attrName>
                                        </p:attrNameLst>
                                      </p:cBhvr>
                                    </p:animMotion>
                                  </p:childTnLst>
                                </p:cTn>
                              </p:par>
                            </p:childTnLst>
                          </p:cTn>
                        </p:par>
                      </p:childTnLst>
                    </p:cTn>
                  </p:par>
                  <p:par>
                    <p:cTn id="92" fill="hold">
                      <p:stCondLst>
                        <p:cond delay="indefinite"/>
                      </p:stCondLst>
                      <p:childTnLst>
                        <p:par>
                          <p:cTn id="93" fill="hold">
                            <p:stCondLst>
                              <p:cond delay="0"/>
                            </p:stCondLst>
                            <p:childTnLst>
                              <p:par>
                                <p:cTn id="94" presetID="42" presetClass="path" presetSubtype="0" accel="50000" decel="50000" fill="hold" grpId="1" nodeType="clickEffect">
                                  <p:stCondLst>
                                    <p:cond delay="0"/>
                                  </p:stCondLst>
                                  <p:childTnLst>
                                    <p:animMotion origin="layout" path="M 0 0 L 0 0.25 E" pathEditMode="relative" ptsTypes="">
                                      <p:cBhvr>
                                        <p:cTn id="95" dur="2000" fill="hold"/>
                                        <p:tgtEl>
                                          <p:spTgt spid="15"/>
                                        </p:tgtEl>
                                        <p:attrNameLst>
                                          <p:attrName>ppt_x</p:attrName>
                                          <p:attrName>ppt_y</p:attrName>
                                        </p:attrNameLst>
                                      </p:cBhvr>
                                    </p:animMotion>
                                  </p:childTnLst>
                                </p:cTn>
                              </p:par>
                            </p:childTnLst>
                          </p:cTn>
                        </p:par>
                      </p:childTnLst>
                    </p:cTn>
                  </p:par>
                  <p:par>
                    <p:cTn id="96" fill="hold">
                      <p:stCondLst>
                        <p:cond delay="indefinite"/>
                      </p:stCondLst>
                      <p:childTnLst>
                        <p:par>
                          <p:cTn id="97" fill="hold">
                            <p:stCondLst>
                              <p:cond delay="0"/>
                            </p:stCondLst>
                            <p:childTnLst>
                              <p:par>
                                <p:cTn id="98" presetID="42" presetClass="path" presetSubtype="0" accel="50000" decel="50000" fill="hold" grpId="1" nodeType="clickEffect">
                                  <p:stCondLst>
                                    <p:cond delay="0"/>
                                  </p:stCondLst>
                                  <p:childTnLst>
                                    <p:animMotion origin="layout" path="M 0 0 L 0 0.25 E" pathEditMode="relative" ptsTypes="">
                                      <p:cBhvr>
                                        <p:cTn id="99" dur="2000" fill="hold"/>
                                        <p:tgtEl>
                                          <p:spTgt spid="9"/>
                                        </p:tgtEl>
                                        <p:attrNameLst>
                                          <p:attrName>ppt_x</p:attrName>
                                          <p:attrName>ppt_y</p:attrName>
                                        </p:attrNameLst>
                                      </p:cBhvr>
                                    </p:animMotion>
                                  </p:childTnLst>
                                </p:cTn>
                              </p:par>
                            </p:childTnLst>
                          </p:cTn>
                        </p:par>
                      </p:childTnLst>
                    </p:cTn>
                  </p:par>
                  <p:par>
                    <p:cTn id="100" fill="hold">
                      <p:stCondLst>
                        <p:cond delay="indefinite"/>
                      </p:stCondLst>
                      <p:childTnLst>
                        <p:par>
                          <p:cTn id="101" fill="hold">
                            <p:stCondLst>
                              <p:cond delay="0"/>
                            </p:stCondLst>
                            <p:childTnLst>
                              <p:par>
                                <p:cTn id="102" presetID="42" presetClass="path" presetSubtype="0" accel="50000" decel="50000" fill="hold" grpId="1" nodeType="clickEffect">
                                  <p:stCondLst>
                                    <p:cond delay="0"/>
                                  </p:stCondLst>
                                  <p:childTnLst>
                                    <p:animMotion origin="layout" path="M 0 0 L 0 0.25 E" pathEditMode="relative" ptsTypes="">
                                      <p:cBhvr>
                                        <p:cTn id="103" dur="2000" fill="hold"/>
                                        <p:tgtEl>
                                          <p:spTgt spid="12"/>
                                        </p:tgtEl>
                                        <p:attrNameLst>
                                          <p:attrName>ppt_x</p:attrName>
                                          <p:attrName>ppt_y</p:attrName>
                                        </p:attrNameLst>
                                      </p:cBhvr>
                                    </p:animMotion>
                                  </p:childTnLst>
                                </p:cTn>
                              </p:par>
                            </p:childTnLst>
                          </p:cTn>
                        </p:par>
                      </p:childTnLst>
                    </p:cTn>
                  </p:par>
                  <p:par>
                    <p:cTn id="104" fill="hold">
                      <p:stCondLst>
                        <p:cond delay="indefinite"/>
                      </p:stCondLst>
                      <p:childTnLst>
                        <p:par>
                          <p:cTn id="105" fill="hold">
                            <p:stCondLst>
                              <p:cond delay="0"/>
                            </p:stCondLst>
                            <p:childTnLst>
                              <p:par>
                                <p:cTn id="106" presetID="42" presetClass="path" presetSubtype="0" accel="50000" decel="50000" fill="hold" grpId="1" nodeType="clickEffect">
                                  <p:stCondLst>
                                    <p:cond delay="0"/>
                                  </p:stCondLst>
                                  <p:childTnLst>
                                    <p:animMotion origin="layout" path="M 0 0 L 0 0.25 E" pathEditMode="relative" ptsTypes="">
                                      <p:cBhvr>
                                        <p:cTn id="107" dur="2000" fill="hold"/>
                                        <p:tgtEl>
                                          <p:spTgt spid="17"/>
                                        </p:tgtEl>
                                        <p:attrNameLst>
                                          <p:attrName>ppt_x</p:attrName>
                                          <p:attrName>ppt_y</p:attrName>
                                        </p:attrNameLst>
                                      </p:cBhvr>
                                    </p:animMotion>
                                  </p:childTnLst>
                                </p:cTn>
                              </p:par>
                            </p:childTnLst>
                          </p:cTn>
                        </p:par>
                      </p:childTnLst>
                    </p:cTn>
                  </p:par>
                  <p:par>
                    <p:cTn id="108" fill="hold">
                      <p:stCondLst>
                        <p:cond delay="indefinite"/>
                      </p:stCondLst>
                      <p:childTnLst>
                        <p:par>
                          <p:cTn id="109" fill="hold">
                            <p:stCondLst>
                              <p:cond delay="0"/>
                            </p:stCondLst>
                            <p:childTnLst>
                              <p:par>
                                <p:cTn id="110" presetID="42" presetClass="path" presetSubtype="0" accel="50000" decel="50000" fill="hold" grpId="1" nodeType="clickEffect">
                                  <p:stCondLst>
                                    <p:cond delay="0"/>
                                  </p:stCondLst>
                                  <p:childTnLst>
                                    <p:animMotion origin="layout" path="M 0 0 L 0 0.25 E" pathEditMode="relative" ptsTypes="">
                                      <p:cBhvr>
                                        <p:cTn id="111" dur="2000" fill="hold"/>
                                        <p:tgtEl>
                                          <p:spTgt spid="18"/>
                                        </p:tgtEl>
                                        <p:attrNameLst>
                                          <p:attrName>ppt_x</p:attrName>
                                          <p:attrName>ppt_y</p:attrName>
                                        </p:attrNameLst>
                                      </p:cBhvr>
                                    </p:animMotion>
                                  </p:childTnLst>
                                </p:cTn>
                              </p:par>
                            </p:childTnLst>
                          </p:cTn>
                        </p:par>
                      </p:childTnLst>
                    </p:cTn>
                  </p:par>
                  <p:par>
                    <p:cTn id="112" fill="hold">
                      <p:stCondLst>
                        <p:cond delay="indefinite"/>
                      </p:stCondLst>
                      <p:childTnLst>
                        <p:par>
                          <p:cTn id="113" fill="hold">
                            <p:stCondLst>
                              <p:cond delay="0"/>
                            </p:stCondLst>
                            <p:childTnLst>
                              <p:par>
                                <p:cTn id="114" presetID="42" presetClass="path" presetSubtype="0" accel="50000" decel="50000" fill="hold" grpId="1" nodeType="clickEffect">
                                  <p:stCondLst>
                                    <p:cond delay="0"/>
                                  </p:stCondLst>
                                  <p:childTnLst>
                                    <p:animMotion origin="layout" path="M 0 0 L 0 0.25 E" pathEditMode="relative" ptsTypes="">
                                      <p:cBhvr>
                                        <p:cTn id="115" dur="2000" fill="hold"/>
                                        <p:tgtEl>
                                          <p:spTgt spid="19"/>
                                        </p:tgtEl>
                                        <p:attrNameLst>
                                          <p:attrName>ppt_x</p:attrName>
                                          <p:attrName>ppt_y</p:attrName>
                                        </p:attrNameLst>
                                      </p:cBhvr>
                                    </p:animMotion>
                                  </p:childTnLst>
                                </p:cTn>
                              </p:par>
                            </p:childTnLst>
                          </p:cTn>
                        </p:par>
                      </p:childTnLst>
                    </p:cTn>
                  </p:par>
                  <p:par>
                    <p:cTn id="116" fill="hold">
                      <p:stCondLst>
                        <p:cond delay="indefinite"/>
                      </p:stCondLst>
                      <p:childTnLst>
                        <p:par>
                          <p:cTn id="117" fill="hold">
                            <p:stCondLst>
                              <p:cond delay="0"/>
                            </p:stCondLst>
                            <p:childTnLst>
                              <p:par>
                                <p:cTn id="118" presetID="9" presetClass="exit" presetSubtype="0" fill="hold" nodeType="clickEffect">
                                  <p:stCondLst>
                                    <p:cond delay="0"/>
                                  </p:stCondLst>
                                  <p:childTnLst>
                                    <p:animEffect transition="out" filter="dissolve">
                                      <p:cBhvr>
                                        <p:cTn id="119" dur="500"/>
                                        <p:tgtEl>
                                          <p:spTgt spid="6"/>
                                        </p:tgtEl>
                                      </p:cBhvr>
                                    </p:animEffect>
                                    <p:set>
                                      <p:cBhvr>
                                        <p:cTn id="120" dur="1" fill="hold">
                                          <p:stCondLst>
                                            <p:cond delay="499"/>
                                          </p:stCondLst>
                                        </p:cTn>
                                        <p:tgtEl>
                                          <p:spTgt spid="6"/>
                                        </p:tgtEl>
                                        <p:attrNameLst>
                                          <p:attrName>style.visibility</p:attrName>
                                        </p:attrNameLst>
                                      </p:cBhvr>
                                      <p:to>
                                        <p:strVal val="hidden"/>
                                      </p:to>
                                    </p:set>
                                  </p:childTnLst>
                                </p:cTn>
                              </p:par>
                            </p:childTnLst>
                          </p:cTn>
                        </p:par>
                      </p:childTnLst>
                    </p:cTn>
                  </p:par>
                  <p:par>
                    <p:cTn id="121" fill="hold">
                      <p:stCondLst>
                        <p:cond delay="indefinite"/>
                      </p:stCondLst>
                      <p:childTnLst>
                        <p:par>
                          <p:cTn id="122" fill="hold">
                            <p:stCondLst>
                              <p:cond delay="0"/>
                            </p:stCondLst>
                            <p:childTnLst>
                              <p:par>
                                <p:cTn id="123" presetID="9" presetClass="exit" presetSubtype="0" fill="hold" grpId="2" nodeType="clickEffect">
                                  <p:stCondLst>
                                    <p:cond delay="0"/>
                                  </p:stCondLst>
                                  <p:childTnLst>
                                    <p:animEffect transition="out" filter="dissolve">
                                      <p:cBhvr>
                                        <p:cTn id="124" dur="500"/>
                                        <p:tgtEl>
                                          <p:spTgt spid="9"/>
                                        </p:tgtEl>
                                      </p:cBhvr>
                                    </p:animEffect>
                                    <p:set>
                                      <p:cBhvr>
                                        <p:cTn id="125" dur="1" fill="hold">
                                          <p:stCondLst>
                                            <p:cond delay="499"/>
                                          </p:stCondLst>
                                        </p:cTn>
                                        <p:tgtEl>
                                          <p:spTgt spid="9"/>
                                        </p:tgtEl>
                                        <p:attrNameLst>
                                          <p:attrName>style.visibility</p:attrName>
                                        </p:attrNameLst>
                                      </p:cBhvr>
                                      <p:to>
                                        <p:strVal val="hidden"/>
                                      </p:to>
                                    </p:set>
                                  </p:childTnLst>
                                </p:cTn>
                              </p:par>
                              <p:par>
                                <p:cTn id="126" presetID="9" presetClass="exit" presetSubtype="0" fill="hold" grpId="2" nodeType="withEffect">
                                  <p:stCondLst>
                                    <p:cond delay="0"/>
                                  </p:stCondLst>
                                  <p:childTnLst>
                                    <p:animEffect transition="out" filter="dissolve">
                                      <p:cBhvr>
                                        <p:cTn id="127" dur="500"/>
                                        <p:tgtEl>
                                          <p:spTgt spid="7"/>
                                        </p:tgtEl>
                                      </p:cBhvr>
                                    </p:animEffect>
                                    <p:set>
                                      <p:cBhvr>
                                        <p:cTn id="128" dur="1" fill="hold">
                                          <p:stCondLst>
                                            <p:cond delay="499"/>
                                          </p:stCondLst>
                                        </p:cTn>
                                        <p:tgtEl>
                                          <p:spTgt spid="7"/>
                                        </p:tgtEl>
                                        <p:attrNameLst>
                                          <p:attrName>style.visibility</p:attrName>
                                        </p:attrNameLst>
                                      </p:cBhvr>
                                      <p:to>
                                        <p:strVal val="hidden"/>
                                      </p:to>
                                    </p:set>
                                  </p:childTnLst>
                                </p:cTn>
                              </p:par>
                              <p:par>
                                <p:cTn id="129" presetID="9" presetClass="exit" presetSubtype="0" fill="hold" grpId="2" nodeType="withEffect">
                                  <p:stCondLst>
                                    <p:cond delay="0"/>
                                  </p:stCondLst>
                                  <p:childTnLst>
                                    <p:animEffect transition="out" filter="dissolve">
                                      <p:cBhvr>
                                        <p:cTn id="130" dur="500"/>
                                        <p:tgtEl>
                                          <p:spTgt spid="10"/>
                                        </p:tgtEl>
                                      </p:cBhvr>
                                    </p:animEffect>
                                    <p:set>
                                      <p:cBhvr>
                                        <p:cTn id="131" dur="1" fill="hold">
                                          <p:stCondLst>
                                            <p:cond delay="499"/>
                                          </p:stCondLst>
                                        </p:cTn>
                                        <p:tgtEl>
                                          <p:spTgt spid="10"/>
                                        </p:tgtEl>
                                        <p:attrNameLst>
                                          <p:attrName>style.visibility</p:attrName>
                                        </p:attrNameLst>
                                      </p:cBhvr>
                                      <p:to>
                                        <p:strVal val="hidden"/>
                                      </p:to>
                                    </p:set>
                                  </p:childTnLst>
                                </p:cTn>
                              </p:par>
                              <p:par>
                                <p:cTn id="132" presetID="9" presetClass="exit" presetSubtype="0" fill="hold" grpId="2" nodeType="withEffect">
                                  <p:stCondLst>
                                    <p:cond delay="0"/>
                                  </p:stCondLst>
                                  <p:childTnLst>
                                    <p:animEffect transition="out" filter="dissolve">
                                      <p:cBhvr>
                                        <p:cTn id="133" dur="500"/>
                                        <p:tgtEl>
                                          <p:spTgt spid="8"/>
                                        </p:tgtEl>
                                      </p:cBhvr>
                                    </p:animEffect>
                                    <p:set>
                                      <p:cBhvr>
                                        <p:cTn id="134" dur="1" fill="hold">
                                          <p:stCondLst>
                                            <p:cond delay="499"/>
                                          </p:stCondLst>
                                        </p:cTn>
                                        <p:tgtEl>
                                          <p:spTgt spid="8"/>
                                        </p:tgtEl>
                                        <p:attrNameLst>
                                          <p:attrName>style.visibility</p:attrName>
                                        </p:attrNameLst>
                                      </p:cBhvr>
                                      <p:to>
                                        <p:strVal val="hidden"/>
                                      </p:to>
                                    </p:set>
                                  </p:childTnLst>
                                </p:cTn>
                              </p:par>
                              <p:par>
                                <p:cTn id="135" presetID="9" presetClass="exit" presetSubtype="0" fill="hold" grpId="2" nodeType="withEffect">
                                  <p:stCondLst>
                                    <p:cond delay="0"/>
                                  </p:stCondLst>
                                  <p:childTnLst>
                                    <p:animEffect transition="out" filter="dissolve">
                                      <p:cBhvr>
                                        <p:cTn id="136" dur="500"/>
                                        <p:tgtEl>
                                          <p:spTgt spid="11"/>
                                        </p:tgtEl>
                                      </p:cBhvr>
                                    </p:animEffect>
                                    <p:set>
                                      <p:cBhvr>
                                        <p:cTn id="137" dur="1" fill="hold">
                                          <p:stCondLst>
                                            <p:cond delay="499"/>
                                          </p:stCondLst>
                                        </p:cTn>
                                        <p:tgtEl>
                                          <p:spTgt spid="11"/>
                                        </p:tgtEl>
                                        <p:attrNameLst>
                                          <p:attrName>style.visibility</p:attrName>
                                        </p:attrNameLst>
                                      </p:cBhvr>
                                      <p:to>
                                        <p:strVal val="hidden"/>
                                      </p:to>
                                    </p:set>
                                  </p:childTnLst>
                                </p:cTn>
                              </p:par>
                              <p:par>
                                <p:cTn id="138" presetID="9" presetClass="exit" presetSubtype="0" fill="hold" grpId="2" nodeType="withEffect">
                                  <p:stCondLst>
                                    <p:cond delay="0"/>
                                  </p:stCondLst>
                                  <p:childTnLst>
                                    <p:animEffect transition="out" filter="dissolve">
                                      <p:cBhvr>
                                        <p:cTn id="139" dur="500"/>
                                        <p:tgtEl>
                                          <p:spTgt spid="12"/>
                                        </p:tgtEl>
                                      </p:cBhvr>
                                    </p:animEffect>
                                    <p:set>
                                      <p:cBhvr>
                                        <p:cTn id="140" dur="1" fill="hold">
                                          <p:stCondLst>
                                            <p:cond delay="499"/>
                                          </p:stCondLst>
                                        </p:cTn>
                                        <p:tgtEl>
                                          <p:spTgt spid="12"/>
                                        </p:tgtEl>
                                        <p:attrNameLst>
                                          <p:attrName>style.visibility</p:attrName>
                                        </p:attrNameLst>
                                      </p:cBhvr>
                                      <p:to>
                                        <p:strVal val="hidden"/>
                                      </p:to>
                                    </p:set>
                                  </p:childTnLst>
                                </p:cTn>
                              </p:par>
                              <p:par>
                                <p:cTn id="141" presetID="9" presetClass="exit" presetSubtype="0" fill="hold" grpId="2" nodeType="withEffect">
                                  <p:stCondLst>
                                    <p:cond delay="0"/>
                                  </p:stCondLst>
                                  <p:childTnLst>
                                    <p:animEffect transition="out" filter="dissolve">
                                      <p:cBhvr>
                                        <p:cTn id="142" dur="500"/>
                                        <p:tgtEl>
                                          <p:spTgt spid="14"/>
                                        </p:tgtEl>
                                      </p:cBhvr>
                                    </p:animEffect>
                                    <p:set>
                                      <p:cBhvr>
                                        <p:cTn id="143" dur="1" fill="hold">
                                          <p:stCondLst>
                                            <p:cond delay="499"/>
                                          </p:stCondLst>
                                        </p:cTn>
                                        <p:tgtEl>
                                          <p:spTgt spid="14"/>
                                        </p:tgtEl>
                                        <p:attrNameLst>
                                          <p:attrName>style.visibility</p:attrName>
                                        </p:attrNameLst>
                                      </p:cBhvr>
                                      <p:to>
                                        <p:strVal val="hidden"/>
                                      </p:to>
                                    </p:set>
                                  </p:childTnLst>
                                </p:cTn>
                              </p:par>
                              <p:par>
                                <p:cTn id="144" presetID="9" presetClass="exit" presetSubtype="0" fill="hold" grpId="2" nodeType="withEffect">
                                  <p:stCondLst>
                                    <p:cond delay="0"/>
                                  </p:stCondLst>
                                  <p:childTnLst>
                                    <p:animEffect transition="out" filter="dissolve">
                                      <p:cBhvr>
                                        <p:cTn id="145" dur="500"/>
                                        <p:tgtEl>
                                          <p:spTgt spid="13"/>
                                        </p:tgtEl>
                                      </p:cBhvr>
                                    </p:animEffect>
                                    <p:set>
                                      <p:cBhvr>
                                        <p:cTn id="146" dur="1" fill="hold">
                                          <p:stCondLst>
                                            <p:cond delay="499"/>
                                          </p:stCondLst>
                                        </p:cTn>
                                        <p:tgtEl>
                                          <p:spTgt spid="13"/>
                                        </p:tgtEl>
                                        <p:attrNameLst>
                                          <p:attrName>style.visibility</p:attrName>
                                        </p:attrNameLst>
                                      </p:cBhvr>
                                      <p:to>
                                        <p:strVal val="hidden"/>
                                      </p:to>
                                    </p:set>
                                  </p:childTnLst>
                                </p:cTn>
                              </p:par>
                              <p:par>
                                <p:cTn id="147" presetID="9" presetClass="exit" presetSubtype="0" fill="hold" grpId="2" nodeType="withEffect">
                                  <p:stCondLst>
                                    <p:cond delay="0"/>
                                  </p:stCondLst>
                                  <p:childTnLst>
                                    <p:animEffect transition="out" filter="dissolve">
                                      <p:cBhvr>
                                        <p:cTn id="148" dur="500"/>
                                        <p:tgtEl>
                                          <p:spTgt spid="17"/>
                                        </p:tgtEl>
                                      </p:cBhvr>
                                    </p:animEffect>
                                    <p:set>
                                      <p:cBhvr>
                                        <p:cTn id="149" dur="1" fill="hold">
                                          <p:stCondLst>
                                            <p:cond delay="499"/>
                                          </p:stCondLst>
                                        </p:cTn>
                                        <p:tgtEl>
                                          <p:spTgt spid="17"/>
                                        </p:tgtEl>
                                        <p:attrNameLst>
                                          <p:attrName>style.visibility</p:attrName>
                                        </p:attrNameLst>
                                      </p:cBhvr>
                                      <p:to>
                                        <p:strVal val="hidden"/>
                                      </p:to>
                                    </p:set>
                                  </p:childTnLst>
                                </p:cTn>
                              </p:par>
                              <p:par>
                                <p:cTn id="150" presetID="9" presetClass="exit" presetSubtype="0" fill="hold" grpId="2" nodeType="withEffect">
                                  <p:stCondLst>
                                    <p:cond delay="0"/>
                                  </p:stCondLst>
                                  <p:childTnLst>
                                    <p:animEffect transition="out" filter="dissolve">
                                      <p:cBhvr>
                                        <p:cTn id="151" dur="500"/>
                                        <p:tgtEl>
                                          <p:spTgt spid="18"/>
                                        </p:tgtEl>
                                      </p:cBhvr>
                                    </p:animEffect>
                                    <p:set>
                                      <p:cBhvr>
                                        <p:cTn id="152" dur="1" fill="hold">
                                          <p:stCondLst>
                                            <p:cond delay="499"/>
                                          </p:stCondLst>
                                        </p:cTn>
                                        <p:tgtEl>
                                          <p:spTgt spid="18"/>
                                        </p:tgtEl>
                                        <p:attrNameLst>
                                          <p:attrName>style.visibility</p:attrName>
                                        </p:attrNameLst>
                                      </p:cBhvr>
                                      <p:to>
                                        <p:strVal val="hidden"/>
                                      </p:to>
                                    </p:set>
                                  </p:childTnLst>
                                </p:cTn>
                              </p:par>
                              <p:par>
                                <p:cTn id="153" presetID="9" presetClass="exit" presetSubtype="0" fill="hold" grpId="2" nodeType="withEffect">
                                  <p:stCondLst>
                                    <p:cond delay="0"/>
                                  </p:stCondLst>
                                  <p:childTnLst>
                                    <p:animEffect transition="out" filter="dissolve">
                                      <p:cBhvr>
                                        <p:cTn id="154" dur="500"/>
                                        <p:tgtEl>
                                          <p:spTgt spid="16"/>
                                        </p:tgtEl>
                                      </p:cBhvr>
                                    </p:animEffect>
                                    <p:set>
                                      <p:cBhvr>
                                        <p:cTn id="155" dur="1" fill="hold">
                                          <p:stCondLst>
                                            <p:cond delay="499"/>
                                          </p:stCondLst>
                                        </p:cTn>
                                        <p:tgtEl>
                                          <p:spTgt spid="16"/>
                                        </p:tgtEl>
                                        <p:attrNameLst>
                                          <p:attrName>style.visibility</p:attrName>
                                        </p:attrNameLst>
                                      </p:cBhvr>
                                      <p:to>
                                        <p:strVal val="hidden"/>
                                      </p:to>
                                    </p:set>
                                  </p:childTnLst>
                                </p:cTn>
                              </p:par>
                              <p:par>
                                <p:cTn id="156" presetID="9" presetClass="exit" presetSubtype="0" fill="hold" grpId="2" nodeType="withEffect">
                                  <p:stCondLst>
                                    <p:cond delay="0"/>
                                  </p:stCondLst>
                                  <p:childTnLst>
                                    <p:animEffect transition="out" filter="dissolve">
                                      <p:cBhvr>
                                        <p:cTn id="157" dur="500"/>
                                        <p:tgtEl>
                                          <p:spTgt spid="15"/>
                                        </p:tgtEl>
                                      </p:cBhvr>
                                    </p:animEffect>
                                    <p:set>
                                      <p:cBhvr>
                                        <p:cTn id="158" dur="1" fill="hold">
                                          <p:stCondLst>
                                            <p:cond delay="499"/>
                                          </p:stCondLst>
                                        </p:cTn>
                                        <p:tgtEl>
                                          <p:spTgt spid="15"/>
                                        </p:tgtEl>
                                        <p:attrNameLst>
                                          <p:attrName>style.visibility</p:attrName>
                                        </p:attrNameLst>
                                      </p:cBhvr>
                                      <p:to>
                                        <p:strVal val="hidden"/>
                                      </p:to>
                                    </p:set>
                                  </p:childTnLst>
                                </p:cTn>
                              </p:par>
                              <p:par>
                                <p:cTn id="159" presetID="9" presetClass="exit" presetSubtype="0" fill="hold" grpId="2" nodeType="withEffect">
                                  <p:stCondLst>
                                    <p:cond delay="0"/>
                                  </p:stCondLst>
                                  <p:childTnLst>
                                    <p:animEffect transition="out" filter="dissolve">
                                      <p:cBhvr>
                                        <p:cTn id="160" dur="500"/>
                                        <p:tgtEl>
                                          <p:spTgt spid="19"/>
                                        </p:tgtEl>
                                      </p:cBhvr>
                                    </p:animEffect>
                                    <p:set>
                                      <p:cBhvr>
                                        <p:cTn id="161" dur="1" fill="hold">
                                          <p:stCondLst>
                                            <p:cond delay="499"/>
                                          </p:stCondLst>
                                        </p:cTn>
                                        <p:tgtEl>
                                          <p:spTgt spid="19"/>
                                        </p:tgtEl>
                                        <p:attrNameLst>
                                          <p:attrName>style.visibility</p:attrName>
                                        </p:attrNameLst>
                                      </p:cBhvr>
                                      <p:to>
                                        <p:strVal val="hidden"/>
                                      </p:to>
                                    </p:set>
                                  </p:childTnLst>
                                </p:cTn>
                              </p:par>
                            </p:childTnLst>
                          </p:cTn>
                        </p:par>
                      </p:childTnLst>
                    </p:cTn>
                  </p:par>
                  <p:par>
                    <p:cTn id="162" fill="hold">
                      <p:stCondLst>
                        <p:cond delay="indefinite"/>
                      </p:stCondLst>
                      <p:childTnLst>
                        <p:par>
                          <p:cTn id="163" fill="hold">
                            <p:stCondLst>
                              <p:cond delay="0"/>
                            </p:stCondLst>
                            <p:childTnLst>
                              <p:par>
                                <p:cTn id="164" presetID="10" presetClass="entr" presetSubtype="0" fill="hold" nodeType="clickEffect">
                                  <p:stCondLst>
                                    <p:cond delay="0"/>
                                  </p:stCondLst>
                                  <p:childTnLst>
                                    <p:set>
                                      <p:cBhvr>
                                        <p:cTn id="165" dur="1" fill="hold">
                                          <p:stCondLst>
                                            <p:cond delay="0"/>
                                          </p:stCondLst>
                                        </p:cTn>
                                        <p:tgtEl>
                                          <p:spTgt spid="20"/>
                                        </p:tgtEl>
                                        <p:attrNameLst>
                                          <p:attrName>style.visibility</p:attrName>
                                        </p:attrNameLst>
                                      </p:cBhvr>
                                      <p:to>
                                        <p:strVal val="visible"/>
                                      </p:to>
                                    </p:set>
                                    <p:animEffect transition="in" filter="fade">
                                      <p:cBhvr>
                                        <p:cTn id="166" dur="500"/>
                                        <p:tgtEl>
                                          <p:spTgt spid="20"/>
                                        </p:tgtEl>
                                      </p:cBhvr>
                                    </p:animEffect>
                                  </p:childTnLst>
                                </p:cTn>
                              </p:par>
                            </p:childTnLst>
                          </p:cTn>
                        </p:par>
                      </p:childTnLst>
                    </p:cTn>
                  </p:par>
                  <p:par>
                    <p:cTn id="167" fill="hold">
                      <p:stCondLst>
                        <p:cond delay="indefinite"/>
                      </p:stCondLst>
                      <p:childTnLst>
                        <p:par>
                          <p:cTn id="168" fill="hold">
                            <p:stCondLst>
                              <p:cond delay="0"/>
                            </p:stCondLst>
                            <p:childTnLst>
                              <p:par>
                                <p:cTn id="169" presetID="10" presetClass="entr" presetSubtype="0" fill="hold" grpId="0" nodeType="clickEffect">
                                  <p:stCondLst>
                                    <p:cond delay="0"/>
                                  </p:stCondLst>
                                  <p:childTnLst>
                                    <p:set>
                                      <p:cBhvr>
                                        <p:cTn id="170" dur="1" fill="hold">
                                          <p:stCondLst>
                                            <p:cond delay="0"/>
                                          </p:stCondLst>
                                        </p:cTn>
                                        <p:tgtEl>
                                          <p:spTgt spid="24"/>
                                        </p:tgtEl>
                                        <p:attrNameLst>
                                          <p:attrName>style.visibility</p:attrName>
                                        </p:attrNameLst>
                                      </p:cBhvr>
                                      <p:to>
                                        <p:strVal val="visible"/>
                                      </p:to>
                                    </p:set>
                                    <p:animEffect transition="in" filter="fade">
                                      <p:cBhvr>
                                        <p:cTn id="171" dur="500"/>
                                        <p:tgtEl>
                                          <p:spTgt spid="24"/>
                                        </p:tgtEl>
                                      </p:cBhvr>
                                    </p:animEffect>
                                  </p:childTnLst>
                                </p:cTn>
                              </p:par>
                              <p:par>
                                <p:cTn id="172" presetID="10" presetClass="entr" presetSubtype="0" fill="hold" grpId="0" nodeType="withEffect">
                                  <p:stCondLst>
                                    <p:cond delay="0"/>
                                  </p:stCondLst>
                                  <p:childTnLst>
                                    <p:set>
                                      <p:cBhvr>
                                        <p:cTn id="173" dur="1" fill="hold">
                                          <p:stCondLst>
                                            <p:cond delay="0"/>
                                          </p:stCondLst>
                                        </p:cTn>
                                        <p:tgtEl>
                                          <p:spTgt spid="22"/>
                                        </p:tgtEl>
                                        <p:attrNameLst>
                                          <p:attrName>style.visibility</p:attrName>
                                        </p:attrNameLst>
                                      </p:cBhvr>
                                      <p:to>
                                        <p:strVal val="visible"/>
                                      </p:to>
                                    </p:set>
                                    <p:animEffect transition="in" filter="fade">
                                      <p:cBhvr>
                                        <p:cTn id="174" dur="500"/>
                                        <p:tgtEl>
                                          <p:spTgt spid="22"/>
                                        </p:tgtEl>
                                      </p:cBhvr>
                                    </p:animEffect>
                                  </p:childTnLst>
                                </p:cTn>
                              </p:par>
                              <p:par>
                                <p:cTn id="175" presetID="10" presetClass="entr" presetSubtype="0" fill="hold" grpId="0" nodeType="withEffect">
                                  <p:stCondLst>
                                    <p:cond delay="0"/>
                                  </p:stCondLst>
                                  <p:childTnLst>
                                    <p:set>
                                      <p:cBhvr>
                                        <p:cTn id="176" dur="1" fill="hold">
                                          <p:stCondLst>
                                            <p:cond delay="0"/>
                                          </p:stCondLst>
                                        </p:cTn>
                                        <p:tgtEl>
                                          <p:spTgt spid="23"/>
                                        </p:tgtEl>
                                        <p:attrNameLst>
                                          <p:attrName>style.visibility</p:attrName>
                                        </p:attrNameLst>
                                      </p:cBhvr>
                                      <p:to>
                                        <p:strVal val="visible"/>
                                      </p:to>
                                    </p:set>
                                    <p:animEffect transition="in" filter="fade">
                                      <p:cBhvr>
                                        <p:cTn id="177" dur="500"/>
                                        <p:tgtEl>
                                          <p:spTgt spid="23"/>
                                        </p:tgtEl>
                                      </p:cBhvr>
                                    </p:animEffect>
                                  </p:childTnLst>
                                </p:cTn>
                              </p:par>
                            </p:childTnLst>
                          </p:cTn>
                        </p:par>
                      </p:childTnLst>
                    </p:cTn>
                  </p:par>
                  <p:par>
                    <p:cTn id="178" fill="hold">
                      <p:stCondLst>
                        <p:cond delay="indefinite"/>
                      </p:stCondLst>
                      <p:childTnLst>
                        <p:par>
                          <p:cTn id="179" fill="hold">
                            <p:stCondLst>
                              <p:cond delay="0"/>
                            </p:stCondLst>
                            <p:childTnLst>
                              <p:par>
                                <p:cTn id="180" presetID="10" presetClass="entr" presetSubtype="0" fill="hold" grpId="0" nodeType="clickEffect">
                                  <p:stCondLst>
                                    <p:cond delay="0"/>
                                  </p:stCondLst>
                                  <p:childTnLst>
                                    <p:set>
                                      <p:cBhvr>
                                        <p:cTn id="181" dur="1" fill="hold">
                                          <p:stCondLst>
                                            <p:cond delay="0"/>
                                          </p:stCondLst>
                                        </p:cTn>
                                        <p:tgtEl>
                                          <p:spTgt spid="21"/>
                                        </p:tgtEl>
                                        <p:attrNameLst>
                                          <p:attrName>style.visibility</p:attrName>
                                        </p:attrNameLst>
                                      </p:cBhvr>
                                      <p:to>
                                        <p:strVal val="visible"/>
                                      </p:to>
                                    </p:set>
                                    <p:animEffect transition="in" filter="fade">
                                      <p:cBhvr>
                                        <p:cTn id="182" dur="500"/>
                                        <p:tgtEl>
                                          <p:spTgt spid="21"/>
                                        </p:tgtEl>
                                      </p:cBhvr>
                                    </p:animEffect>
                                  </p:childTnLst>
                                </p:cTn>
                              </p:par>
                            </p:childTnLst>
                          </p:cTn>
                        </p:par>
                      </p:childTnLst>
                    </p:cTn>
                  </p:par>
                  <p:par>
                    <p:cTn id="183" fill="hold">
                      <p:stCondLst>
                        <p:cond delay="indefinite"/>
                      </p:stCondLst>
                      <p:childTnLst>
                        <p:par>
                          <p:cTn id="184" fill="hold">
                            <p:stCondLst>
                              <p:cond delay="0"/>
                            </p:stCondLst>
                            <p:childTnLst>
                              <p:par>
                                <p:cTn id="185" presetID="9" presetClass="exit" presetSubtype="0" fill="hold" grpId="1" nodeType="clickEffect">
                                  <p:stCondLst>
                                    <p:cond delay="0"/>
                                  </p:stCondLst>
                                  <p:childTnLst>
                                    <p:animEffect transition="out" filter="dissolve">
                                      <p:cBhvr>
                                        <p:cTn id="186" dur="500"/>
                                        <p:tgtEl>
                                          <p:spTgt spid="21"/>
                                        </p:tgtEl>
                                      </p:cBhvr>
                                    </p:animEffect>
                                    <p:set>
                                      <p:cBhvr>
                                        <p:cTn id="187" dur="1" fill="hold">
                                          <p:stCondLst>
                                            <p:cond delay="499"/>
                                          </p:stCondLst>
                                        </p:cTn>
                                        <p:tgtEl>
                                          <p:spTgt spid="21"/>
                                        </p:tgtEl>
                                        <p:attrNameLst>
                                          <p:attrName>style.visibility</p:attrName>
                                        </p:attrNameLst>
                                      </p:cBhvr>
                                      <p:to>
                                        <p:strVal val="hidden"/>
                                      </p:to>
                                    </p:set>
                                  </p:childTnLst>
                                </p:cTn>
                              </p:par>
                            </p:childTnLst>
                          </p:cTn>
                        </p:par>
                      </p:childTnLst>
                    </p:cTn>
                  </p:par>
                  <p:par>
                    <p:cTn id="188" fill="hold">
                      <p:stCondLst>
                        <p:cond delay="indefinite"/>
                      </p:stCondLst>
                      <p:childTnLst>
                        <p:par>
                          <p:cTn id="189" fill="hold">
                            <p:stCondLst>
                              <p:cond delay="0"/>
                            </p:stCondLst>
                            <p:childTnLst>
                              <p:par>
                                <p:cTn id="190" presetID="10" presetClass="entr" presetSubtype="0" fill="hold" grpId="0" nodeType="clickEffect">
                                  <p:stCondLst>
                                    <p:cond delay="0"/>
                                  </p:stCondLst>
                                  <p:childTnLst>
                                    <p:set>
                                      <p:cBhvr>
                                        <p:cTn id="191" dur="1" fill="hold">
                                          <p:stCondLst>
                                            <p:cond delay="0"/>
                                          </p:stCondLst>
                                        </p:cTn>
                                        <p:tgtEl>
                                          <p:spTgt spid="25"/>
                                        </p:tgtEl>
                                        <p:attrNameLst>
                                          <p:attrName>style.visibility</p:attrName>
                                        </p:attrNameLst>
                                      </p:cBhvr>
                                      <p:to>
                                        <p:strVal val="visible"/>
                                      </p:to>
                                    </p:set>
                                    <p:animEffect transition="in" filter="fade">
                                      <p:cBhvr>
                                        <p:cTn id="192" dur="500"/>
                                        <p:tgtEl>
                                          <p:spTgt spid="25"/>
                                        </p:tgtEl>
                                      </p:cBhvr>
                                    </p:animEffect>
                                  </p:childTnLst>
                                </p:cTn>
                              </p:par>
                              <p:par>
                                <p:cTn id="193" presetID="10" presetClass="entr" presetSubtype="0" fill="hold" grpId="0" nodeType="withEffect">
                                  <p:stCondLst>
                                    <p:cond delay="0"/>
                                  </p:stCondLst>
                                  <p:childTnLst>
                                    <p:set>
                                      <p:cBhvr>
                                        <p:cTn id="194" dur="1" fill="hold">
                                          <p:stCondLst>
                                            <p:cond delay="0"/>
                                          </p:stCondLst>
                                        </p:cTn>
                                        <p:tgtEl>
                                          <p:spTgt spid="26"/>
                                        </p:tgtEl>
                                        <p:attrNameLst>
                                          <p:attrName>style.visibility</p:attrName>
                                        </p:attrNameLst>
                                      </p:cBhvr>
                                      <p:to>
                                        <p:strVal val="visible"/>
                                      </p:to>
                                    </p:set>
                                    <p:animEffect transition="in" filter="fade">
                                      <p:cBhvr>
                                        <p:cTn id="195" dur="500"/>
                                        <p:tgtEl>
                                          <p:spTgt spid="26"/>
                                        </p:tgtEl>
                                      </p:cBhvr>
                                    </p:animEffect>
                                  </p:childTnLst>
                                </p:cTn>
                              </p:par>
                              <p:par>
                                <p:cTn id="196" presetID="10" presetClass="entr" presetSubtype="0" fill="hold" grpId="0" nodeType="withEffect">
                                  <p:stCondLst>
                                    <p:cond delay="0"/>
                                  </p:stCondLst>
                                  <p:childTnLst>
                                    <p:set>
                                      <p:cBhvr>
                                        <p:cTn id="197" dur="1" fill="hold">
                                          <p:stCondLst>
                                            <p:cond delay="0"/>
                                          </p:stCondLst>
                                        </p:cTn>
                                        <p:tgtEl>
                                          <p:spTgt spid="27"/>
                                        </p:tgtEl>
                                        <p:attrNameLst>
                                          <p:attrName>style.visibility</p:attrName>
                                        </p:attrNameLst>
                                      </p:cBhvr>
                                      <p:to>
                                        <p:strVal val="visible"/>
                                      </p:to>
                                    </p:set>
                                    <p:animEffect transition="in" filter="fade">
                                      <p:cBhvr>
                                        <p:cTn id="198" dur="500"/>
                                        <p:tgtEl>
                                          <p:spTgt spid="27"/>
                                        </p:tgtEl>
                                      </p:cBhvr>
                                    </p:animEffect>
                                  </p:childTnLst>
                                </p:cTn>
                              </p:par>
                              <p:par>
                                <p:cTn id="199" presetID="10" presetClass="entr" presetSubtype="0" fill="hold" grpId="0" nodeType="withEffect">
                                  <p:stCondLst>
                                    <p:cond delay="0"/>
                                  </p:stCondLst>
                                  <p:childTnLst>
                                    <p:set>
                                      <p:cBhvr>
                                        <p:cTn id="200" dur="1" fill="hold">
                                          <p:stCondLst>
                                            <p:cond delay="0"/>
                                          </p:stCondLst>
                                        </p:cTn>
                                        <p:tgtEl>
                                          <p:spTgt spid="28"/>
                                        </p:tgtEl>
                                        <p:attrNameLst>
                                          <p:attrName>style.visibility</p:attrName>
                                        </p:attrNameLst>
                                      </p:cBhvr>
                                      <p:to>
                                        <p:strVal val="visible"/>
                                      </p:to>
                                    </p:set>
                                    <p:animEffect transition="in" filter="fade">
                                      <p:cBhvr>
                                        <p:cTn id="201" dur="500"/>
                                        <p:tgtEl>
                                          <p:spTgt spid="28"/>
                                        </p:tgtEl>
                                      </p:cBhvr>
                                    </p:animEffect>
                                  </p:childTnLst>
                                </p:cTn>
                              </p:par>
                              <p:par>
                                <p:cTn id="202" presetID="10" presetClass="entr" presetSubtype="0" fill="hold" grpId="0" nodeType="withEffect">
                                  <p:stCondLst>
                                    <p:cond delay="0"/>
                                  </p:stCondLst>
                                  <p:childTnLst>
                                    <p:set>
                                      <p:cBhvr>
                                        <p:cTn id="203" dur="1" fill="hold">
                                          <p:stCondLst>
                                            <p:cond delay="0"/>
                                          </p:stCondLst>
                                        </p:cTn>
                                        <p:tgtEl>
                                          <p:spTgt spid="29"/>
                                        </p:tgtEl>
                                        <p:attrNameLst>
                                          <p:attrName>style.visibility</p:attrName>
                                        </p:attrNameLst>
                                      </p:cBhvr>
                                      <p:to>
                                        <p:strVal val="visible"/>
                                      </p:to>
                                    </p:set>
                                    <p:animEffect transition="in" filter="fade">
                                      <p:cBhvr>
                                        <p:cTn id="204" dur="500"/>
                                        <p:tgtEl>
                                          <p:spTgt spid="29"/>
                                        </p:tgtEl>
                                      </p:cBhvr>
                                    </p:animEffect>
                                  </p:childTnLst>
                                </p:cTn>
                              </p:par>
                              <p:par>
                                <p:cTn id="205" presetID="10" presetClass="entr" presetSubtype="0" fill="hold" grpId="0" nodeType="withEffect">
                                  <p:stCondLst>
                                    <p:cond delay="0"/>
                                  </p:stCondLst>
                                  <p:childTnLst>
                                    <p:set>
                                      <p:cBhvr>
                                        <p:cTn id="206" dur="1" fill="hold">
                                          <p:stCondLst>
                                            <p:cond delay="0"/>
                                          </p:stCondLst>
                                        </p:cTn>
                                        <p:tgtEl>
                                          <p:spTgt spid="30"/>
                                        </p:tgtEl>
                                        <p:attrNameLst>
                                          <p:attrName>style.visibility</p:attrName>
                                        </p:attrNameLst>
                                      </p:cBhvr>
                                      <p:to>
                                        <p:strVal val="visible"/>
                                      </p:to>
                                    </p:set>
                                    <p:animEffect transition="in" filter="fade">
                                      <p:cBhvr>
                                        <p:cTn id="207" dur="500"/>
                                        <p:tgtEl>
                                          <p:spTgt spid="30"/>
                                        </p:tgtEl>
                                      </p:cBhvr>
                                    </p:animEffect>
                                  </p:childTnLst>
                                </p:cTn>
                              </p:par>
                              <p:par>
                                <p:cTn id="208" presetID="10" presetClass="entr" presetSubtype="0" fill="hold" grpId="0" nodeType="withEffect">
                                  <p:stCondLst>
                                    <p:cond delay="0"/>
                                  </p:stCondLst>
                                  <p:childTnLst>
                                    <p:set>
                                      <p:cBhvr>
                                        <p:cTn id="209" dur="1" fill="hold">
                                          <p:stCondLst>
                                            <p:cond delay="0"/>
                                          </p:stCondLst>
                                        </p:cTn>
                                        <p:tgtEl>
                                          <p:spTgt spid="31"/>
                                        </p:tgtEl>
                                        <p:attrNameLst>
                                          <p:attrName>style.visibility</p:attrName>
                                        </p:attrNameLst>
                                      </p:cBhvr>
                                      <p:to>
                                        <p:strVal val="visible"/>
                                      </p:to>
                                    </p:set>
                                    <p:animEffect transition="in" filter="fade">
                                      <p:cBhvr>
                                        <p:cTn id="210" dur="500"/>
                                        <p:tgtEl>
                                          <p:spTgt spid="31"/>
                                        </p:tgtEl>
                                      </p:cBhvr>
                                    </p:animEffect>
                                  </p:childTnLst>
                                </p:cTn>
                              </p:par>
                              <p:par>
                                <p:cTn id="211" presetID="10" presetClass="entr" presetSubtype="0" fill="hold" grpId="0" nodeType="withEffect">
                                  <p:stCondLst>
                                    <p:cond delay="0"/>
                                  </p:stCondLst>
                                  <p:childTnLst>
                                    <p:set>
                                      <p:cBhvr>
                                        <p:cTn id="212" dur="1" fill="hold">
                                          <p:stCondLst>
                                            <p:cond delay="0"/>
                                          </p:stCondLst>
                                        </p:cTn>
                                        <p:tgtEl>
                                          <p:spTgt spid="32"/>
                                        </p:tgtEl>
                                        <p:attrNameLst>
                                          <p:attrName>style.visibility</p:attrName>
                                        </p:attrNameLst>
                                      </p:cBhvr>
                                      <p:to>
                                        <p:strVal val="visible"/>
                                      </p:to>
                                    </p:set>
                                    <p:animEffect transition="in" filter="fade">
                                      <p:cBhvr>
                                        <p:cTn id="213" dur="500"/>
                                        <p:tgtEl>
                                          <p:spTgt spid="32"/>
                                        </p:tgtEl>
                                      </p:cBhvr>
                                    </p:animEffect>
                                  </p:childTnLst>
                                </p:cTn>
                              </p:par>
                              <p:par>
                                <p:cTn id="214" presetID="10" presetClass="entr" presetSubtype="0" fill="hold" grpId="0" nodeType="withEffect">
                                  <p:stCondLst>
                                    <p:cond delay="0"/>
                                  </p:stCondLst>
                                  <p:childTnLst>
                                    <p:set>
                                      <p:cBhvr>
                                        <p:cTn id="215" dur="1" fill="hold">
                                          <p:stCondLst>
                                            <p:cond delay="0"/>
                                          </p:stCondLst>
                                        </p:cTn>
                                        <p:tgtEl>
                                          <p:spTgt spid="33"/>
                                        </p:tgtEl>
                                        <p:attrNameLst>
                                          <p:attrName>style.visibility</p:attrName>
                                        </p:attrNameLst>
                                      </p:cBhvr>
                                      <p:to>
                                        <p:strVal val="visible"/>
                                      </p:to>
                                    </p:set>
                                    <p:animEffect transition="in" filter="fade">
                                      <p:cBhvr>
                                        <p:cTn id="216" dur="500"/>
                                        <p:tgtEl>
                                          <p:spTgt spid="33"/>
                                        </p:tgtEl>
                                      </p:cBhvr>
                                    </p:animEffect>
                                  </p:childTnLst>
                                </p:cTn>
                              </p:par>
                              <p:par>
                                <p:cTn id="217" presetID="10" presetClass="entr" presetSubtype="0" fill="hold" grpId="0" nodeType="withEffect">
                                  <p:stCondLst>
                                    <p:cond delay="0"/>
                                  </p:stCondLst>
                                  <p:childTnLst>
                                    <p:set>
                                      <p:cBhvr>
                                        <p:cTn id="218" dur="1" fill="hold">
                                          <p:stCondLst>
                                            <p:cond delay="0"/>
                                          </p:stCondLst>
                                        </p:cTn>
                                        <p:tgtEl>
                                          <p:spTgt spid="34"/>
                                        </p:tgtEl>
                                        <p:attrNameLst>
                                          <p:attrName>style.visibility</p:attrName>
                                        </p:attrNameLst>
                                      </p:cBhvr>
                                      <p:to>
                                        <p:strVal val="visible"/>
                                      </p:to>
                                    </p:set>
                                    <p:animEffect transition="in" filter="fade">
                                      <p:cBhvr>
                                        <p:cTn id="219" dur="500"/>
                                        <p:tgtEl>
                                          <p:spTgt spid="34"/>
                                        </p:tgtEl>
                                      </p:cBhvr>
                                    </p:animEffect>
                                  </p:childTnLst>
                                </p:cTn>
                              </p:par>
                            </p:childTnLst>
                          </p:cTn>
                        </p:par>
                      </p:childTnLst>
                    </p:cTn>
                  </p:par>
                  <p:par>
                    <p:cTn id="220" fill="hold">
                      <p:stCondLst>
                        <p:cond delay="indefinite"/>
                      </p:stCondLst>
                      <p:childTnLst>
                        <p:par>
                          <p:cTn id="221" fill="hold">
                            <p:stCondLst>
                              <p:cond delay="0"/>
                            </p:stCondLst>
                            <p:childTnLst>
                              <p:par>
                                <p:cTn id="222" presetID="10" presetClass="entr" presetSubtype="0" fill="hold" grpId="0" nodeType="clickEffect">
                                  <p:stCondLst>
                                    <p:cond delay="0"/>
                                  </p:stCondLst>
                                  <p:childTnLst>
                                    <p:set>
                                      <p:cBhvr>
                                        <p:cTn id="223" dur="1" fill="hold">
                                          <p:stCondLst>
                                            <p:cond delay="0"/>
                                          </p:stCondLst>
                                        </p:cTn>
                                        <p:tgtEl>
                                          <p:spTgt spid="35"/>
                                        </p:tgtEl>
                                        <p:attrNameLst>
                                          <p:attrName>style.visibility</p:attrName>
                                        </p:attrNameLst>
                                      </p:cBhvr>
                                      <p:to>
                                        <p:strVal val="visible"/>
                                      </p:to>
                                    </p:set>
                                    <p:animEffect transition="in" filter="fade">
                                      <p:cBhvr>
                                        <p:cTn id="224" dur="500"/>
                                        <p:tgtEl>
                                          <p:spTgt spid="35"/>
                                        </p:tgtEl>
                                      </p:cBhvr>
                                    </p:animEffect>
                                  </p:childTnLst>
                                </p:cTn>
                              </p:par>
                            </p:childTnLst>
                          </p:cTn>
                        </p:par>
                      </p:childTnLst>
                    </p:cTn>
                  </p:par>
                  <p:par>
                    <p:cTn id="225" fill="hold">
                      <p:stCondLst>
                        <p:cond delay="indefinite"/>
                      </p:stCondLst>
                      <p:childTnLst>
                        <p:par>
                          <p:cTn id="226" fill="hold">
                            <p:stCondLst>
                              <p:cond delay="0"/>
                            </p:stCondLst>
                            <p:childTnLst>
                              <p:par>
                                <p:cTn id="227" presetID="10" presetClass="entr" presetSubtype="0" fill="hold" grpId="0" nodeType="clickEffect">
                                  <p:stCondLst>
                                    <p:cond delay="0"/>
                                  </p:stCondLst>
                                  <p:childTnLst>
                                    <p:set>
                                      <p:cBhvr>
                                        <p:cTn id="228" dur="1" fill="hold">
                                          <p:stCondLst>
                                            <p:cond delay="0"/>
                                          </p:stCondLst>
                                        </p:cTn>
                                        <p:tgtEl>
                                          <p:spTgt spid="36"/>
                                        </p:tgtEl>
                                        <p:attrNameLst>
                                          <p:attrName>style.visibility</p:attrName>
                                        </p:attrNameLst>
                                      </p:cBhvr>
                                      <p:to>
                                        <p:strVal val="visible"/>
                                      </p:to>
                                    </p:set>
                                    <p:animEffect transition="in" filter="fade">
                                      <p:cBhvr>
                                        <p:cTn id="229" dur="500"/>
                                        <p:tgtEl>
                                          <p:spTgt spid="36"/>
                                        </p:tgtEl>
                                      </p:cBhvr>
                                    </p:animEffect>
                                  </p:childTnLst>
                                </p:cTn>
                              </p:par>
                            </p:childTnLst>
                          </p:cTn>
                        </p:par>
                      </p:childTnLst>
                    </p:cTn>
                  </p:par>
                  <p:par>
                    <p:cTn id="230" fill="hold">
                      <p:stCondLst>
                        <p:cond delay="indefinite"/>
                      </p:stCondLst>
                      <p:childTnLst>
                        <p:par>
                          <p:cTn id="231" fill="hold">
                            <p:stCondLst>
                              <p:cond delay="0"/>
                            </p:stCondLst>
                            <p:childTnLst>
                              <p:par>
                                <p:cTn id="232" presetID="10" presetClass="entr" presetSubtype="0" fill="hold" grpId="0" nodeType="clickEffect">
                                  <p:stCondLst>
                                    <p:cond delay="0"/>
                                  </p:stCondLst>
                                  <p:childTnLst>
                                    <p:set>
                                      <p:cBhvr>
                                        <p:cTn id="233" dur="1" fill="hold">
                                          <p:stCondLst>
                                            <p:cond delay="0"/>
                                          </p:stCondLst>
                                        </p:cTn>
                                        <p:tgtEl>
                                          <p:spTgt spid="37"/>
                                        </p:tgtEl>
                                        <p:attrNameLst>
                                          <p:attrName>style.visibility</p:attrName>
                                        </p:attrNameLst>
                                      </p:cBhvr>
                                      <p:to>
                                        <p:strVal val="visible"/>
                                      </p:to>
                                    </p:set>
                                    <p:animEffect transition="in" filter="fade">
                                      <p:cBhvr>
                                        <p:cTn id="234" dur="500"/>
                                        <p:tgtEl>
                                          <p:spTgt spid="37"/>
                                        </p:tgtEl>
                                      </p:cBhvr>
                                    </p:animEffect>
                                  </p:childTnLst>
                                </p:cTn>
                              </p:par>
                            </p:childTnLst>
                          </p:cTn>
                        </p:par>
                      </p:childTnLst>
                    </p:cTn>
                  </p:par>
                  <p:par>
                    <p:cTn id="235" fill="hold">
                      <p:stCondLst>
                        <p:cond delay="indefinite"/>
                      </p:stCondLst>
                      <p:childTnLst>
                        <p:par>
                          <p:cTn id="236" fill="hold">
                            <p:stCondLst>
                              <p:cond delay="0"/>
                            </p:stCondLst>
                            <p:childTnLst>
                              <p:par>
                                <p:cTn id="237" presetID="9" presetClass="exit" presetSubtype="0" fill="hold" nodeType="clickEffect">
                                  <p:stCondLst>
                                    <p:cond delay="0"/>
                                  </p:stCondLst>
                                  <p:childTnLst>
                                    <p:animEffect transition="out" filter="dissolve">
                                      <p:cBhvr>
                                        <p:cTn id="238" dur="500"/>
                                        <p:tgtEl>
                                          <p:spTgt spid="20"/>
                                        </p:tgtEl>
                                      </p:cBhvr>
                                    </p:animEffect>
                                    <p:set>
                                      <p:cBhvr>
                                        <p:cTn id="239" dur="1" fill="hold">
                                          <p:stCondLst>
                                            <p:cond delay="499"/>
                                          </p:stCondLst>
                                        </p:cTn>
                                        <p:tgtEl>
                                          <p:spTgt spid="20"/>
                                        </p:tgtEl>
                                        <p:attrNameLst>
                                          <p:attrName>style.visibility</p:attrName>
                                        </p:attrNameLst>
                                      </p:cBhvr>
                                      <p:to>
                                        <p:strVal val="hidden"/>
                                      </p:to>
                                    </p:set>
                                  </p:childTnLst>
                                </p:cTn>
                              </p:par>
                              <p:par>
                                <p:cTn id="240" presetID="9" presetClass="exit" presetSubtype="0" fill="hold" grpId="1" nodeType="withEffect">
                                  <p:stCondLst>
                                    <p:cond delay="0"/>
                                  </p:stCondLst>
                                  <p:childTnLst>
                                    <p:animEffect transition="out" filter="dissolve">
                                      <p:cBhvr>
                                        <p:cTn id="241" dur="500"/>
                                        <p:tgtEl>
                                          <p:spTgt spid="24"/>
                                        </p:tgtEl>
                                      </p:cBhvr>
                                    </p:animEffect>
                                    <p:set>
                                      <p:cBhvr>
                                        <p:cTn id="242" dur="1" fill="hold">
                                          <p:stCondLst>
                                            <p:cond delay="499"/>
                                          </p:stCondLst>
                                        </p:cTn>
                                        <p:tgtEl>
                                          <p:spTgt spid="24"/>
                                        </p:tgtEl>
                                        <p:attrNameLst>
                                          <p:attrName>style.visibility</p:attrName>
                                        </p:attrNameLst>
                                      </p:cBhvr>
                                      <p:to>
                                        <p:strVal val="hidden"/>
                                      </p:to>
                                    </p:set>
                                  </p:childTnLst>
                                </p:cTn>
                              </p:par>
                              <p:par>
                                <p:cTn id="243" presetID="9" presetClass="exit" presetSubtype="0" fill="hold" grpId="1" nodeType="withEffect">
                                  <p:stCondLst>
                                    <p:cond delay="0"/>
                                  </p:stCondLst>
                                  <p:childTnLst>
                                    <p:animEffect transition="out" filter="dissolve">
                                      <p:cBhvr>
                                        <p:cTn id="244" dur="500"/>
                                        <p:tgtEl>
                                          <p:spTgt spid="22"/>
                                        </p:tgtEl>
                                      </p:cBhvr>
                                    </p:animEffect>
                                    <p:set>
                                      <p:cBhvr>
                                        <p:cTn id="245" dur="1" fill="hold">
                                          <p:stCondLst>
                                            <p:cond delay="499"/>
                                          </p:stCondLst>
                                        </p:cTn>
                                        <p:tgtEl>
                                          <p:spTgt spid="22"/>
                                        </p:tgtEl>
                                        <p:attrNameLst>
                                          <p:attrName>style.visibility</p:attrName>
                                        </p:attrNameLst>
                                      </p:cBhvr>
                                      <p:to>
                                        <p:strVal val="hidden"/>
                                      </p:to>
                                    </p:set>
                                  </p:childTnLst>
                                </p:cTn>
                              </p:par>
                              <p:par>
                                <p:cTn id="246" presetID="9" presetClass="exit" presetSubtype="0" fill="hold" grpId="1" nodeType="withEffect">
                                  <p:stCondLst>
                                    <p:cond delay="0"/>
                                  </p:stCondLst>
                                  <p:childTnLst>
                                    <p:animEffect transition="out" filter="dissolve">
                                      <p:cBhvr>
                                        <p:cTn id="247" dur="500"/>
                                        <p:tgtEl>
                                          <p:spTgt spid="23"/>
                                        </p:tgtEl>
                                      </p:cBhvr>
                                    </p:animEffect>
                                    <p:set>
                                      <p:cBhvr>
                                        <p:cTn id="248" dur="1" fill="hold">
                                          <p:stCondLst>
                                            <p:cond delay="499"/>
                                          </p:stCondLst>
                                        </p:cTn>
                                        <p:tgtEl>
                                          <p:spTgt spid="23"/>
                                        </p:tgtEl>
                                        <p:attrNameLst>
                                          <p:attrName>style.visibility</p:attrName>
                                        </p:attrNameLst>
                                      </p:cBhvr>
                                      <p:to>
                                        <p:strVal val="hidden"/>
                                      </p:to>
                                    </p:set>
                                  </p:childTnLst>
                                </p:cTn>
                              </p:par>
                              <p:par>
                                <p:cTn id="249" presetID="9" presetClass="exit" presetSubtype="0" fill="hold" grpId="2" nodeType="withEffect">
                                  <p:stCondLst>
                                    <p:cond delay="0"/>
                                  </p:stCondLst>
                                  <p:childTnLst>
                                    <p:animEffect transition="out" filter="dissolve">
                                      <p:cBhvr>
                                        <p:cTn id="250" dur="500"/>
                                        <p:tgtEl>
                                          <p:spTgt spid="21"/>
                                        </p:tgtEl>
                                      </p:cBhvr>
                                    </p:animEffect>
                                    <p:set>
                                      <p:cBhvr>
                                        <p:cTn id="251" dur="1" fill="hold">
                                          <p:stCondLst>
                                            <p:cond delay="499"/>
                                          </p:stCondLst>
                                        </p:cTn>
                                        <p:tgtEl>
                                          <p:spTgt spid="21"/>
                                        </p:tgtEl>
                                        <p:attrNameLst>
                                          <p:attrName>style.visibility</p:attrName>
                                        </p:attrNameLst>
                                      </p:cBhvr>
                                      <p:to>
                                        <p:strVal val="hidden"/>
                                      </p:to>
                                    </p:set>
                                  </p:childTnLst>
                                </p:cTn>
                              </p:par>
                              <p:par>
                                <p:cTn id="252" presetID="9" presetClass="exit" presetSubtype="0" fill="hold" grpId="1" nodeType="withEffect">
                                  <p:stCondLst>
                                    <p:cond delay="0"/>
                                  </p:stCondLst>
                                  <p:childTnLst>
                                    <p:animEffect transition="out" filter="dissolve">
                                      <p:cBhvr>
                                        <p:cTn id="253" dur="500"/>
                                        <p:tgtEl>
                                          <p:spTgt spid="25"/>
                                        </p:tgtEl>
                                      </p:cBhvr>
                                    </p:animEffect>
                                    <p:set>
                                      <p:cBhvr>
                                        <p:cTn id="254" dur="1" fill="hold">
                                          <p:stCondLst>
                                            <p:cond delay="499"/>
                                          </p:stCondLst>
                                        </p:cTn>
                                        <p:tgtEl>
                                          <p:spTgt spid="25"/>
                                        </p:tgtEl>
                                        <p:attrNameLst>
                                          <p:attrName>style.visibility</p:attrName>
                                        </p:attrNameLst>
                                      </p:cBhvr>
                                      <p:to>
                                        <p:strVal val="hidden"/>
                                      </p:to>
                                    </p:set>
                                  </p:childTnLst>
                                </p:cTn>
                              </p:par>
                              <p:par>
                                <p:cTn id="255" presetID="9" presetClass="exit" presetSubtype="0" fill="hold" grpId="1" nodeType="withEffect">
                                  <p:stCondLst>
                                    <p:cond delay="0"/>
                                  </p:stCondLst>
                                  <p:childTnLst>
                                    <p:animEffect transition="out" filter="dissolve">
                                      <p:cBhvr>
                                        <p:cTn id="256" dur="500"/>
                                        <p:tgtEl>
                                          <p:spTgt spid="26"/>
                                        </p:tgtEl>
                                      </p:cBhvr>
                                    </p:animEffect>
                                    <p:set>
                                      <p:cBhvr>
                                        <p:cTn id="257" dur="1" fill="hold">
                                          <p:stCondLst>
                                            <p:cond delay="499"/>
                                          </p:stCondLst>
                                        </p:cTn>
                                        <p:tgtEl>
                                          <p:spTgt spid="26"/>
                                        </p:tgtEl>
                                        <p:attrNameLst>
                                          <p:attrName>style.visibility</p:attrName>
                                        </p:attrNameLst>
                                      </p:cBhvr>
                                      <p:to>
                                        <p:strVal val="hidden"/>
                                      </p:to>
                                    </p:set>
                                  </p:childTnLst>
                                </p:cTn>
                              </p:par>
                              <p:par>
                                <p:cTn id="258" presetID="9" presetClass="exit" presetSubtype="0" fill="hold" grpId="1" nodeType="withEffect">
                                  <p:stCondLst>
                                    <p:cond delay="0"/>
                                  </p:stCondLst>
                                  <p:childTnLst>
                                    <p:animEffect transition="out" filter="dissolve">
                                      <p:cBhvr>
                                        <p:cTn id="259" dur="500"/>
                                        <p:tgtEl>
                                          <p:spTgt spid="27"/>
                                        </p:tgtEl>
                                      </p:cBhvr>
                                    </p:animEffect>
                                    <p:set>
                                      <p:cBhvr>
                                        <p:cTn id="260" dur="1" fill="hold">
                                          <p:stCondLst>
                                            <p:cond delay="499"/>
                                          </p:stCondLst>
                                        </p:cTn>
                                        <p:tgtEl>
                                          <p:spTgt spid="27"/>
                                        </p:tgtEl>
                                        <p:attrNameLst>
                                          <p:attrName>style.visibility</p:attrName>
                                        </p:attrNameLst>
                                      </p:cBhvr>
                                      <p:to>
                                        <p:strVal val="hidden"/>
                                      </p:to>
                                    </p:set>
                                  </p:childTnLst>
                                </p:cTn>
                              </p:par>
                              <p:par>
                                <p:cTn id="261" presetID="9" presetClass="exit" presetSubtype="0" fill="hold" grpId="1" nodeType="withEffect">
                                  <p:stCondLst>
                                    <p:cond delay="0"/>
                                  </p:stCondLst>
                                  <p:childTnLst>
                                    <p:animEffect transition="out" filter="dissolve">
                                      <p:cBhvr>
                                        <p:cTn id="262" dur="500"/>
                                        <p:tgtEl>
                                          <p:spTgt spid="28"/>
                                        </p:tgtEl>
                                      </p:cBhvr>
                                    </p:animEffect>
                                    <p:set>
                                      <p:cBhvr>
                                        <p:cTn id="263" dur="1" fill="hold">
                                          <p:stCondLst>
                                            <p:cond delay="499"/>
                                          </p:stCondLst>
                                        </p:cTn>
                                        <p:tgtEl>
                                          <p:spTgt spid="28"/>
                                        </p:tgtEl>
                                        <p:attrNameLst>
                                          <p:attrName>style.visibility</p:attrName>
                                        </p:attrNameLst>
                                      </p:cBhvr>
                                      <p:to>
                                        <p:strVal val="hidden"/>
                                      </p:to>
                                    </p:set>
                                  </p:childTnLst>
                                </p:cTn>
                              </p:par>
                              <p:par>
                                <p:cTn id="264" presetID="9" presetClass="exit" presetSubtype="0" fill="hold" grpId="1" nodeType="withEffect">
                                  <p:stCondLst>
                                    <p:cond delay="0"/>
                                  </p:stCondLst>
                                  <p:childTnLst>
                                    <p:animEffect transition="out" filter="dissolve">
                                      <p:cBhvr>
                                        <p:cTn id="265" dur="500"/>
                                        <p:tgtEl>
                                          <p:spTgt spid="29"/>
                                        </p:tgtEl>
                                      </p:cBhvr>
                                    </p:animEffect>
                                    <p:set>
                                      <p:cBhvr>
                                        <p:cTn id="266" dur="1" fill="hold">
                                          <p:stCondLst>
                                            <p:cond delay="499"/>
                                          </p:stCondLst>
                                        </p:cTn>
                                        <p:tgtEl>
                                          <p:spTgt spid="29"/>
                                        </p:tgtEl>
                                        <p:attrNameLst>
                                          <p:attrName>style.visibility</p:attrName>
                                        </p:attrNameLst>
                                      </p:cBhvr>
                                      <p:to>
                                        <p:strVal val="hidden"/>
                                      </p:to>
                                    </p:set>
                                  </p:childTnLst>
                                </p:cTn>
                              </p:par>
                              <p:par>
                                <p:cTn id="267" presetID="9" presetClass="exit" presetSubtype="0" fill="hold" grpId="1" nodeType="withEffect">
                                  <p:stCondLst>
                                    <p:cond delay="0"/>
                                  </p:stCondLst>
                                  <p:childTnLst>
                                    <p:animEffect transition="out" filter="dissolve">
                                      <p:cBhvr>
                                        <p:cTn id="268" dur="500"/>
                                        <p:tgtEl>
                                          <p:spTgt spid="30"/>
                                        </p:tgtEl>
                                      </p:cBhvr>
                                    </p:animEffect>
                                    <p:set>
                                      <p:cBhvr>
                                        <p:cTn id="269" dur="1" fill="hold">
                                          <p:stCondLst>
                                            <p:cond delay="499"/>
                                          </p:stCondLst>
                                        </p:cTn>
                                        <p:tgtEl>
                                          <p:spTgt spid="30"/>
                                        </p:tgtEl>
                                        <p:attrNameLst>
                                          <p:attrName>style.visibility</p:attrName>
                                        </p:attrNameLst>
                                      </p:cBhvr>
                                      <p:to>
                                        <p:strVal val="hidden"/>
                                      </p:to>
                                    </p:set>
                                  </p:childTnLst>
                                </p:cTn>
                              </p:par>
                              <p:par>
                                <p:cTn id="270" presetID="9" presetClass="exit" presetSubtype="0" fill="hold" grpId="1" nodeType="withEffect">
                                  <p:stCondLst>
                                    <p:cond delay="0"/>
                                  </p:stCondLst>
                                  <p:childTnLst>
                                    <p:animEffect transition="out" filter="dissolve">
                                      <p:cBhvr>
                                        <p:cTn id="271" dur="500"/>
                                        <p:tgtEl>
                                          <p:spTgt spid="31"/>
                                        </p:tgtEl>
                                      </p:cBhvr>
                                    </p:animEffect>
                                    <p:set>
                                      <p:cBhvr>
                                        <p:cTn id="272" dur="1" fill="hold">
                                          <p:stCondLst>
                                            <p:cond delay="499"/>
                                          </p:stCondLst>
                                        </p:cTn>
                                        <p:tgtEl>
                                          <p:spTgt spid="31"/>
                                        </p:tgtEl>
                                        <p:attrNameLst>
                                          <p:attrName>style.visibility</p:attrName>
                                        </p:attrNameLst>
                                      </p:cBhvr>
                                      <p:to>
                                        <p:strVal val="hidden"/>
                                      </p:to>
                                    </p:set>
                                  </p:childTnLst>
                                </p:cTn>
                              </p:par>
                              <p:par>
                                <p:cTn id="273" presetID="9" presetClass="exit" presetSubtype="0" fill="hold" grpId="1" nodeType="withEffect">
                                  <p:stCondLst>
                                    <p:cond delay="0"/>
                                  </p:stCondLst>
                                  <p:childTnLst>
                                    <p:animEffect transition="out" filter="dissolve">
                                      <p:cBhvr>
                                        <p:cTn id="274" dur="500"/>
                                        <p:tgtEl>
                                          <p:spTgt spid="32"/>
                                        </p:tgtEl>
                                      </p:cBhvr>
                                    </p:animEffect>
                                    <p:set>
                                      <p:cBhvr>
                                        <p:cTn id="275" dur="1" fill="hold">
                                          <p:stCondLst>
                                            <p:cond delay="499"/>
                                          </p:stCondLst>
                                        </p:cTn>
                                        <p:tgtEl>
                                          <p:spTgt spid="32"/>
                                        </p:tgtEl>
                                        <p:attrNameLst>
                                          <p:attrName>style.visibility</p:attrName>
                                        </p:attrNameLst>
                                      </p:cBhvr>
                                      <p:to>
                                        <p:strVal val="hidden"/>
                                      </p:to>
                                    </p:set>
                                  </p:childTnLst>
                                </p:cTn>
                              </p:par>
                              <p:par>
                                <p:cTn id="276" presetID="9" presetClass="exit" presetSubtype="0" fill="hold" grpId="1" nodeType="withEffect">
                                  <p:stCondLst>
                                    <p:cond delay="0"/>
                                  </p:stCondLst>
                                  <p:childTnLst>
                                    <p:animEffect transition="out" filter="dissolve">
                                      <p:cBhvr>
                                        <p:cTn id="277" dur="500"/>
                                        <p:tgtEl>
                                          <p:spTgt spid="33"/>
                                        </p:tgtEl>
                                      </p:cBhvr>
                                    </p:animEffect>
                                    <p:set>
                                      <p:cBhvr>
                                        <p:cTn id="278" dur="1" fill="hold">
                                          <p:stCondLst>
                                            <p:cond delay="499"/>
                                          </p:stCondLst>
                                        </p:cTn>
                                        <p:tgtEl>
                                          <p:spTgt spid="33"/>
                                        </p:tgtEl>
                                        <p:attrNameLst>
                                          <p:attrName>style.visibility</p:attrName>
                                        </p:attrNameLst>
                                      </p:cBhvr>
                                      <p:to>
                                        <p:strVal val="hidden"/>
                                      </p:to>
                                    </p:set>
                                  </p:childTnLst>
                                </p:cTn>
                              </p:par>
                              <p:par>
                                <p:cTn id="279" presetID="9" presetClass="exit" presetSubtype="0" fill="hold" grpId="1" nodeType="withEffect">
                                  <p:stCondLst>
                                    <p:cond delay="0"/>
                                  </p:stCondLst>
                                  <p:childTnLst>
                                    <p:animEffect transition="out" filter="dissolve">
                                      <p:cBhvr>
                                        <p:cTn id="280" dur="500"/>
                                        <p:tgtEl>
                                          <p:spTgt spid="34"/>
                                        </p:tgtEl>
                                      </p:cBhvr>
                                    </p:animEffect>
                                    <p:set>
                                      <p:cBhvr>
                                        <p:cTn id="281" dur="1" fill="hold">
                                          <p:stCondLst>
                                            <p:cond delay="499"/>
                                          </p:stCondLst>
                                        </p:cTn>
                                        <p:tgtEl>
                                          <p:spTgt spid="34"/>
                                        </p:tgtEl>
                                        <p:attrNameLst>
                                          <p:attrName>style.visibility</p:attrName>
                                        </p:attrNameLst>
                                      </p:cBhvr>
                                      <p:to>
                                        <p:strVal val="hidden"/>
                                      </p:to>
                                    </p:set>
                                  </p:childTnLst>
                                </p:cTn>
                              </p:par>
                              <p:par>
                                <p:cTn id="282" presetID="9" presetClass="exit" presetSubtype="0" fill="hold" grpId="1" nodeType="withEffect">
                                  <p:stCondLst>
                                    <p:cond delay="0"/>
                                  </p:stCondLst>
                                  <p:childTnLst>
                                    <p:animEffect transition="out" filter="dissolve">
                                      <p:cBhvr>
                                        <p:cTn id="283" dur="500"/>
                                        <p:tgtEl>
                                          <p:spTgt spid="35"/>
                                        </p:tgtEl>
                                      </p:cBhvr>
                                    </p:animEffect>
                                    <p:set>
                                      <p:cBhvr>
                                        <p:cTn id="284" dur="1" fill="hold">
                                          <p:stCondLst>
                                            <p:cond delay="499"/>
                                          </p:stCondLst>
                                        </p:cTn>
                                        <p:tgtEl>
                                          <p:spTgt spid="35"/>
                                        </p:tgtEl>
                                        <p:attrNameLst>
                                          <p:attrName>style.visibility</p:attrName>
                                        </p:attrNameLst>
                                      </p:cBhvr>
                                      <p:to>
                                        <p:strVal val="hidden"/>
                                      </p:to>
                                    </p:set>
                                  </p:childTnLst>
                                </p:cTn>
                              </p:par>
                              <p:par>
                                <p:cTn id="285" presetID="9" presetClass="exit" presetSubtype="0" fill="hold" grpId="1" nodeType="withEffect">
                                  <p:stCondLst>
                                    <p:cond delay="0"/>
                                  </p:stCondLst>
                                  <p:childTnLst>
                                    <p:animEffect transition="out" filter="dissolve">
                                      <p:cBhvr>
                                        <p:cTn id="286" dur="500"/>
                                        <p:tgtEl>
                                          <p:spTgt spid="36"/>
                                        </p:tgtEl>
                                      </p:cBhvr>
                                    </p:animEffect>
                                    <p:set>
                                      <p:cBhvr>
                                        <p:cTn id="287" dur="1" fill="hold">
                                          <p:stCondLst>
                                            <p:cond delay="499"/>
                                          </p:stCondLst>
                                        </p:cTn>
                                        <p:tgtEl>
                                          <p:spTgt spid="36"/>
                                        </p:tgtEl>
                                        <p:attrNameLst>
                                          <p:attrName>style.visibility</p:attrName>
                                        </p:attrNameLst>
                                      </p:cBhvr>
                                      <p:to>
                                        <p:strVal val="hidden"/>
                                      </p:to>
                                    </p:set>
                                  </p:childTnLst>
                                </p:cTn>
                              </p:par>
                              <p:par>
                                <p:cTn id="288" presetID="9" presetClass="exit" presetSubtype="0" fill="hold" grpId="1" nodeType="withEffect">
                                  <p:stCondLst>
                                    <p:cond delay="0"/>
                                  </p:stCondLst>
                                  <p:childTnLst>
                                    <p:animEffect transition="out" filter="dissolve">
                                      <p:cBhvr>
                                        <p:cTn id="289" dur="500"/>
                                        <p:tgtEl>
                                          <p:spTgt spid="37"/>
                                        </p:tgtEl>
                                      </p:cBhvr>
                                    </p:animEffect>
                                    <p:set>
                                      <p:cBhvr>
                                        <p:cTn id="290" dur="1" fill="hold">
                                          <p:stCondLst>
                                            <p:cond delay="499"/>
                                          </p:stCondLst>
                                        </p:cTn>
                                        <p:tgtEl>
                                          <p:spTgt spid="37"/>
                                        </p:tgtEl>
                                        <p:attrNameLst>
                                          <p:attrName>style.visibility</p:attrName>
                                        </p:attrNameLst>
                                      </p:cBhvr>
                                      <p:to>
                                        <p:strVal val="hidden"/>
                                      </p:to>
                                    </p:set>
                                  </p:childTnLst>
                                </p:cTn>
                              </p:par>
                            </p:childTnLst>
                          </p:cTn>
                        </p:par>
                      </p:childTnLst>
                    </p:cTn>
                  </p:par>
                  <p:par>
                    <p:cTn id="291" fill="hold">
                      <p:stCondLst>
                        <p:cond delay="indefinite"/>
                      </p:stCondLst>
                      <p:childTnLst>
                        <p:par>
                          <p:cTn id="292" fill="hold">
                            <p:stCondLst>
                              <p:cond delay="0"/>
                            </p:stCondLst>
                            <p:childTnLst>
                              <p:par>
                                <p:cTn id="293" presetID="10" presetClass="entr" presetSubtype="0" fill="hold" nodeType="clickEffect">
                                  <p:stCondLst>
                                    <p:cond delay="0"/>
                                  </p:stCondLst>
                                  <p:childTnLst>
                                    <p:set>
                                      <p:cBhvr>
                                        <p:cTn id="294" dur="1" fill="hold">
                                          <p:stCondLst>
                                            <p:cond delay="0"/>
                                          </p:stCondLst>
                                        </p:cTn>
                                        <p:tgtEl>
                                          <p:spTgt spid="38"/>
                                        </p:tgtEl>
                                        <p:attrNameLst>
                                          <p:attrName>style.visibility</p:attrName>
                                        </p:attrNameLst>
                                      </p:cBhvr>
                                      <p:to>
                                        <p:strVal val="visible"/>
                                      </p:to>
                                    </p:set>
                                    <p:animEffect transition="in" filter="fade">
                                      <p:cBhvr>
                                        <p:cTn id="295" dur="500"/>
                                        <p:tgtEl>
                                          <p:spTgt spid="38"/>
                                        </p:tgtEl>
                                      </p:cBhvr>
                                    </p:animEffect>
                                  </p:childTnLst>
                                </p:cTn>
                              </p:par>
                            </p:childTnLst>
                          </p:cTn>
                        </p:par>
                      </p:childTnLst>
                    </p:cTn>
                  </p:par>
                  <p:par>
                    <p:cTn id="296" fill="hold">
                      <p:stCondLst>
                        <p:cond delay="indefinite"/>
                      </p:stCondLst>
                      <p:childTnLst>
                        <p:par>
                          <p:cTn id="297" fill="hold">
                            <p:stCondLst>
                              <p:cond delay="0"/>
                            </p:stCondLst>
                            <p:childTnLst>
                              <p:par>
                                <p:cTn id="298" presetID="10" presetClass="entr" presetSubtype="0" fill="hold" grpId="0" nodeType="clickEffect">
                                  <p:stCondLst>
                                    <p:cond delay="0"/>
                                  </p:stCondLst>
                                  <p:childTnLst>
                                    <p:set>
                                      <p:cBhvr>
                                        <p:cTn id="299" dur="1" fill="hold">
                                          <p:stCondLst>
                                            <p:cond delay="0"/>
                                          </p:stCondLst>
                                        </p:cTn>
                                        <p:tgtEl>
                                          <p:spTgt spid="39"/>
                                        </p:tgtEl>
                                        <p:attrNameLst>
                                          <p:attrName>style.visibility</p:attrName>
                                        </p:attrNameLst>
                                      </p:cBhvr>
                                      <p:to>
                                        <p:strVal val="visible"/>
                                      </p:to>
                                    </p:set>
                                    <p:animEffect transition="in" filter="fade">
                                      <p:cBhvr>
                                        <p:cTn id="300" dur="500"/>
                                        <p:tgtEl>
                                          <p:spTgt spid="39"/>
                                        </p:tgtEl>
                                      </p:cBhvr>
                                    </p:animEffect>
                                  </p:childTnLst>
                                </p:cTn>
                              </p:par>
                            </p:childTnLst>
                          </p:cTn>
                        </p:par>
                      </p:childTnLst>
                    </p:cTn>
                  </p:par>
                  <p:par>
                    <p:cTn id="301" fill="hold">
                      <p:stCondLst>
                        <p:cond delay="indefinite"/>
                      </p:stCondLst>
                      <p:childTnLst>
                        <p:par>
                          <p:cTn id="302" fill="hold">
                            <p:stCondLst>
                              <p:cond delay="0"/>
                            </p:stCondLst>
                            <p:childTnLst>
                              <p:par>
                                <p:cTn id="303" presetID="10" presetClass="entr" presetSubtype="0" fill="hold" grpId="0" nodeType="clickEffect">
                                  <p:stCondLst>
                                    <p:cond delay="0"/>
                                  </p:stCondLst>
                                  <p:childTnLst>
                                    <p:set>
                                      <p:cBhvr>
                                        <p:cTn id="304" dur="1" fill="hold">
                                          <p:stCondLst>
                                            <p:cond delay="0"/>
                                          </p:stCondLst>
                                        </p:cTn>
                                        <p:tgtEl>
                                          <p:spTgt spid="41"/>
                                        </p:tgtEl>
                                        <p:attrNameLst>
                                          <p:attrName>style.visibility</p:attrName>
                                        </p:attrNameLst>
                                      </p:cBhvr>
                                      <p:to>
                                        <p:strVal val="visible"/>
                                      </p:to>
                                    </p:set>
                                    <p:animEffect transition="in" filter="fade">
                                      <p:cBhvr>
                                        <p:cTn id="305" dur="500"/>
                                        <p:tgtEl>
                                          <p:spTgt spid="41"/>
                                        </p:tgtEl>
                                      </p:cBhvr>
                                    </p:animEffect>
                                  </p:childTnLst>
                                </p:cTn>
                              </p:par>
                            </p:childTnLst>
                          </p:cTn>
                        </p:par>
                      </p:childTnLst>
                    </p:cTn>
                  </p:par>
                  <p:par>
                    <p:cTn id="306" fill="hold">
                      <p:stCondLst>
                        <p:cond delay="indefinite"/>
                      </p:stCondLst>
                      <p:childTnLst>
                        <p:par>
                          <p:cTn id="307" fill="hold">
                            <p:stCondLst>
                              <p:cond delay="0"/>
                            </p:stCondLst>
                            <p:childTnLst>
                              <p:par>
                                <p:cTn id="308" presetID="10" presetClass="entr" presetSubtype="0" fill="hold" grpId="0" nodeType="clickEffect">
                                  <p:stCondLst>
                                    <p:cond delay="0"/>
                                  </p:stCondLst>
                                  <p:childTnLst>
                                    <p:set>
                                      <p:cBhvr>
                                        <p:cTn id="309" dur="1" fill="hold">
                                          <p:stCondLst>
                                            <p:cond delay="0"/>
                                          </p:stCondLst>
                                        </p:cTn>
                                        <p:tgtEl>
                                          <p:spTgt spid="42"/>
                                        </p:tgtEl>
                                        <p:attrNameLst>
                                          <p:attrName>style.visibility</p:attrName>
                                        </p:attrNameLst>
                                      </p:cBhvr>
                                      <p:to>
                                        <p:strVal val="visible"/>
                                      </p:to>
                                    </p:set>
                                    <p:animEffect transition="in" filter="fade">
                                      <p:cBhvr>
                                        <p:cTn id="310" dur="500"/>
                                        <p:tgtEl>
                                          <p:spTgt spid="42"/>
                                        </p:tgtEl>
                                      </p:cBhvr>
                                    </p:animEffect>
                                  </p:childTnLst>
                                </p:cTn>
                              </p:par>
                            </p:childTnLst>
                          </p:cTn>
                        </p:par>
                      </p:childTnLst>
                    </p:cTn>
                  </p:par>
                  <p:par>
                    <p:cTn id="311" fill="hold">
                      <p:stCondLst>
                        <p:cond delay="indefinite"/>
                      </p:stCondLst>
                      <p:childTnLst>
                        <p:par>
                          <p:cTn id="312" fill="hold">
                            <p:stCondLst>
                              <p:cond delay="0"/>
                            </p:stCondLst>
                            <p:childTnLst>
                              <p:par>
                                <p:cTn id="313" presetID="10" presetClass="entr" presetSubtype="0" fill="hold" grpId="0" nodeType="clickEffect">
                                  <p:stCondLst>
                                    <p:cond delay="0"/>
                                  </p:stCondLst>
                                  <p:childTnLst>
                                    <p:set>
                                      <p:cBhvr>
                                        <p:cTn id="314" dur="1" fill="hold">
                                          <p:stCondLst>
                                            <p:cond delay="0"/>
                                          </p:stCondLst>
                                        </p:cTn>
                                        <p:tgtEl>
                                          <p:spTgt spid="43"/>
                                        </p:tgtEl>
                                        <p:attrNameLst>
                                          <p:attrName>style.visibility</p:attrName>
                                        </p:attrNameLst>
                                      </p:cBhvr>
                                      <p:to>
                                        <p:strVal val="visible"/>
                                      </p:to>
                                    </p:set>
                                    <p:animEffect transition="in" filter="fade">
                                      <p:cBhvr>
                                        <p:cTn id="315" dur="500"/>
                                        <p:tgtEl>
                                          <p:spTgt spid="43"/>
                                        </p:tgtEl>
                                      </p:cBhvr>
                                    </p:animEffect>
                                  </p:childTnLst>
                                </p:cTn>
                              </p:par>
                            </p:childTnLst>
                          </p:cTn>
                        </p:par>
                      </p:childTnLst>
                    </p:cTn>
                  </p:par>
                  <p:par>
                    <p:cTn id="316" fill="hold">
                      <p:stCondLst>
                        <p:cond delay="indefinite"/>
                      </p:stCondLst>
                      <p:childTnLst>
                        <p:par>
                          <p:cTn id="317" fill="hold">
                            <p:stCondLst>
                              <p:cond delay="0"/>
                            </p:stCondLst>
                            <p:childTnLst>
                              <p:par>
                                <p:cTn id="318" presetID="9" presetClass="exit" presetSubtype="0" fill="hold" grpId="1" nodeType="clickEffect">
                                  <p:stCondLst>
                                    <p:cond delay="0"/>
                                  </p:stCondLst>
                                  <p:childTnLst>
                                    <p:animEffect transition="out" filter="dissolve">
                                      <p:cBhvr>
                                        <p:cTn id="319" dur="500"/>
                                        <p:tgtEl>
                                          <p:spTgt spid="39"/>
                                        </p:tgtEl>
                                      </p:cBhvr>
                                    </p:animEffect>
                                    <p:set>
                                      <p:cBhvr>
                                        <p:cTn id="320" dur="1" fill="hold">
                                          <p:stCondLst>
                                            <p:cond delay="499"/>
                                          </p:stCondLst>
                                        </p:cTn>
                                        <p:tgtEl>
                                          <p:spTgt spid="39"/>
                                        </p:tgtEl>
                                        <p:attrNameLst>
                                          <p:attrName>style.visibility</p:attrName>
                                        </p:attrNameLst>
                                      </p:cBhvr>
                                      <p:to>
                                        <p:strVal val="hidden"/>
                                      </p:to>
                                    </p:set>
                                  </p:childTnLst>
                                </p:cTn>
                              </p:par>
                              <p:par>
                                <p:cTn id="321" presetID="9" presetClass="exit" presetSubtype="0" fill="hold" grpId="1" nodeType="withEffect">
                                  <p:stCondLst>
                                    <p:cond delay="0"/>
                                  </p:stCondLst>
                                  <p:childTnLst>
                                    <p:animEffect transition="out" filter="dissolve">
                                      <p:cBhvr>
                                        <p:cTn id="322" dur="500"/>
                                        <p:tgtEl>
                                          <p:spTgt spid="41"/>
                                        </p:tgtEl>
                                      </p:cBhvr>
                                    </p:animEffect>
                                    <p:set>
                                      <p:cBhvr>
                                        <p:cTn id="323" dur="1" fill="hold">
                                          <p:stCondLst>
                                            <p:cond delay="499"/>
                                          </p:stCondLst>
                                        </p:cTn>
                                        <p:tgtEl>
                                          <p:spTgt spid="41"/>
                                        </p:tgtEl>
                                        <p:attrNameLst>
                                          <p:attrName>style.visibility</p:attrName>
                                        </p:attrNameLst>
                                      </p:cBhvr>
                                      <p:to>
                                        <p:strVal val="hidden"/>
                                      </p:to>
                                    </p:set>
                                  </p:childTnLst>
                                </p:cTn>
                              </p:par>
                              <p:par>
                                <p:cTn id="324" presetID="9" presetClass="exit" presetSubtype="0" fill="hold" grpId="1" nodeType="withEffect">
                                  <p:stCondLst>
                                    <p:cond delay="0"/>
                                  </p:stCondLst>
                                  <p:childTnLst>
                                    <p:animEffect transition="out" filter="dissolve">
                                      <p:cBhvr>
                                        <p:cTn id="325" dur="500"/>
                                        <p:tgtEl>
                                          <p:spTgt spid="42"/>
                                        </p:tgtEl>
                                      </p:cBhvr>
                                    </p:animEffect>
                                    <p:set>
                                      <p:cBhvr>
                                        <p:cTn id="326" dur="1" fill="hold">
                                          <p:stCondLst>
                                            <p:cond delay="499"/>
                                          </p:stCondLst>
                                        </p:cTn>
                                        <p:tgtEl>
                                          <p:spTgt spid="42"/>
                                        </p:tgtEl>
                                        <p:attrNameLst>
                                          <p:attrName>style.visibility</p:attrName>
                                        </p:attrNameLst>
                                      </p:cBhvr>
                                      <p:to>
                                        <p:strVal val="hidden"/>
                                      </p:to>
                                    </p:set>
                                  </p:childTnLst>
                                </p:cTn>
                              </p:par>
                              <p:par>
                                <p:cTn id="327" presetID="9" presetClass="exit" presetSubtype="0" fill="hold" grpId="1" nodeType="withEffect">
                                  <p:stCondLst>
                                    <p:cond delay="0"/>
                                  </p:stCondLst>
                                  <p:childTnLst>
                                    <p:animEffect transition="out" filter="dissolve">
                                      <p:cBhvr>
                                        <p:cTn id="328" dur="500"/>
                                        <p:tgtEl>
                                          <p:spTgt spid="43"/>
                                        </p:tgtEl>
                                      </p:cBhvr>
                                    </p:animEffect>
                                    <p:set>
                                      <p:cBhvr>
                                        <p:cTn id="329" dur="1" fill="hold">
                                          <p:stCondLst>
                                            <p:cond delay="499"/>
                                          </p:stCondLst>
                                        </p:cTn>
                                        <p:tgtEl>
                                          <p:spTgt spid="43"/>
                                        </p:tgtEl>
                                        <p:attrNameLst>
                                          <p:attrName>style.visibility</p:attrName>
                                        </p:attrNameLst>
                                      </p:cBhvr>
                                      <p:to>
                                        <p:strVal val="hidden"/>
                                      </p:to>
                                    </p:set>
                                  </p:childTnLst>
                                </p:cTn>
                              </p:par>
                            </p:childTnLst>
                          </p:cTn>
                        </p:par>
                      </p:childTnLst>
                    </p:cTn>
                  </p:par>
                  <p:par>
                    <p:cTn id="330" fill="hold">
                      <p:stCondLst>
                        <p:cond delay="indefinite"/>
                      </p:stCondLst>
                      <p:childTnLst>
                        <p:par>
                          <p:cTn id="331" fill="hold">
                            <p:stCondLst>
                              <p:cond delay="0"/>
                            </p:stCondLst>
                            <p:childTnLst>
                              <p:par>
                                <p:cTn id="332" presetID="9" presetClass="exit" presetSubtype="0" fill="hold" nodeType="clickEffect">
                                  <p:stCondLst>
                                    <p:cond delay="0"/>
                                  </p:stCondLst>
                                  <p:childTnLst>
                                    <p:animEffect transition="out" filter="dissolve">
                                      <p:cBhvr>
                                        <p:cTn id="333" dur="500"/>
                                        <p:tgtEl>
                                          <p:spTgt spid="38"/>
                                        </p:tgtEl>
                                      </p:cBhvr>
                                    </p:animEffect>
                                    <p:set>
                                      <p:cBhvr>
                                        <p:cTn id="334" dur="1" fill="hold">
                                          <p:stCondLst>
                                            <p:cond delay="499"/>
                                          </p:stCondLst>
                                        </p:cTn>
                                        <p:tgtEl>
                                          <p:spTgt spid="38"/>
                                        </p:tgtEl>
                                        <p:attrNameLst>
                                          <p:attrName>style.visibility</p:attrName>
                                        </p:attrNameLst>
                                      </p:cBhvr>
                                      <p:to>
                                        <p:strVal val="hidden"/>
                                      </p:to>
                                    </p:set>
                                  </p:childTnLst>
                                </p:cTn>
                              </p:par>
                            </p:childTnLst>
                          </p:cTn>
                        </p:par>
                      </p:childTnLst>
                    </p:cTn>
                  </p:par>
                  <p:par>
                    <p:cTn id="335" fill="hold">
                      <p:stCondLst>
                        <p:cond delay="indefinite"/>
                      </p:stCondLst>
                      <p:childTnLst>
                        <p:par>
                          <p:cTn id="336" fill="hold">
                            <p:stCondLst>
                              <p:cond delay="0"/>
                            </p:stCondLst>
                            <p:childTnLst>
                              <p:par>
                                <p:cTn id="337" presetID="10" presetClass="entr" presetSubtype="0" fill="hold" nodeType="clickEffect">
                                  <p:stCondLst>
                                    <p:cond delay="0"/>
                                  </p:stCondLst>
                                  <p:childTnLst>
                                    <p:set>
                                      <p:cBhvr>
                                        <p:cTn id="338" dur="1" fill="hold">
                                          <p:stCondLst>
                                            <p:cond delay="0"/>
                                          </p:stCondLst>
                                        </p:cTn>
                                        <p:tgtEl>
                                          <p:spTgt spid="44"/>
                                        </p:tgtEl>
                                        <p:attrNameLst>
                                          <p:attrName>style.visibility</p:attrName>
                                        </p:attrNameLst>
                                      </p:cBhvr>
                                      <p:to>
                                        <p:strVal val="visible"/>
                                      </p:to>
                                    </p:set>
                                    <p:animEffect transition="in" filter="fade">
                                      <p:cBhvr>
                                        <p:cTn id="339" dur="500"/>
                                        <p:tgtEl>
                                          <p:spTgt spid="44"/>
                                        </p:tgtEl>
                                      </p:cBhvr>
                                    </p:animEffect>
                                  </p:childTnLst>
                                </p:cTn>
                              </p:par>
                            </p:childTnLst>
                          </p:cTn>
                        </p:par>
                      </p:childTnLst>
                    </p:cTn>
                  </p:par>
                  <p:par>
                    <p:cTn id="340" fill="hold">
                      <p:stCondLst>
                        <p:cond delay="indefinite"/>
                      </p:stCondLst>
                      <p:childTnLst>
                        <p:par>
                          <p:cTn id="341" fill="hold">
                            <p:stCondLst>
                              <p:cond delay="0"/>
                            </p:stCondLst>
                            <p:childTnLst>
                              <p:par>
                                <p:cTn id="342" presetID="10" presetClass="entr" presetSubtype="0" fill="hold" nodeType="clickEffect">
                                  <p:stCondLst>
                                    <p:cond delay="0"/>
                                  </p:stCondLst>
                                  <p:childTnLst>
                                    <p:set>
                                      <p:cBhvr>
                                        <p:cTn id="343" dur="1" fill="hold">
                                          <p:stCondLst>
                                            <p:cond delay="0"/>
                                          </p:stCondLst>
                                        </p:cTn>
                                        <p:tgtEl>
                                          <p:spTgt spid="45"/>
                                        </p:tgtEl>
                                        <p:attrNameLst>
                                          <p:attrName>style.visibility</p:attrName>
                                        </p:attrNameLst>
                                      </p:cBhvr>
                                      <p:to>
                                        <p:strVal val="visible"/>
                                      </p:to>
                                    </p:set>
                                    <p:animEffect transition="in" filter="fade">
                                      <p:cBhvr>
                                        <p:cTn id="344" dur="500"/>
                                        <p:tgtEl>
                                          <p:spTgt spid="45"/>
                                        </p:tgtEl>
                                      </p:cBhvr>
                                    </p:animEffect>
                                  </p:childTnLst>
                                </p:cTn>
                              </p:par>
                            </p:childTnLst>
                          </p:cTn>
                        </p:par>
                      </p:childTnLst>
                    </p:cTn>
                  </p:par>
                  <p:par>
                    <p:cTn id="345" fill="hold">
                      <p:stCondLst>
                        <p:cond delay="indefinite"/>
                      </p:stCondLst>
                      <p:childTnLst>
                        <p:par>
                          <p:cTn id="346" fill="hold">
                            <p:stCondLst>
                              <p:cond delay="0"/>
                            </p:stCondLst>
                            <p:childTnLst>
                              <p:par>
                                <p:cTn id="347" presetID="10" presetClass="entr" presetSubtype="0" fill="hold" nodeType="clickEffect">
                                  <p:stCondLst>
                                    <p:cond delay="0"/>
                                  </p:stCondLst>
                                  <p:childTnLst>
                                    <p:set>
                                      <p:cBhvr>
                                        <p:cTn id="348" dur="1" fill="hold">
                                          <p:stCondLst>
                                            <p:cond delay="0"/>
                                          </p:stCondLst>
                                        </p:cTn>
                                        <p:tgtEl>
                                          <p:spTgt spid="46"/>
                                        </p:tgtEl>
                                        <p:attrNameLst>
                                          <p:attrName>style.visibility</p:attrName>
                                        </p:attrNameLst>
                                      </p:cBhvr>
                                      <p:to>
                                        <p:strVal val="visible"/>
                                      </p:to>
                                    </p:set>
                                    <p:animEffect transition="in" filter="fade">
                                      <p:cBhvr>
                                        <p:cTn id="349" dur="500"/>
                                        <p:tgtEl>
                                          <p:spTgt spid="46"/>
                                        </p:tgtEl>
                                      </p:cBhvr>
                                    </p:animEffect>
                                  </p:childTnLst>
                                </p:cTn>
                              </p:par>
                            </p:childTnLst>
                          </p:cTn>
                        </p:par>
                      </p:childTnLst>
                    </p:cTn>
                  </p:par>
                  <p:par>
                    <p:cTn id="350" fill="hold">
                      <p:stCondLst>
                        <p:cond delay="indefinite"/>
                      </p:stCondLst>
                      <p:childTnLst>
                        <p:par>
                          <p:cTn id="351" fill="hold">
                            <p:stCondLst>
                              <p:cond delay="0"/>
                            </p:stCondLst>
                            <p:childTnLst>
                              <p:par>
                                <p:cTn id="352" presetID="10" presetClass="entr" presetSubtype="0" fill="hold" nodeType="clickEffect">
                                  <p:stCondLst>
                                    <p:cond delay="0"/>
                                  </p:stCondLst>
                                  <p:childTnLst>
                                    <p:set>
                                      <p:cBhvr>
                                        <p:cTn id="353" dur="1" fill="hold">
                                          <p:stCondLst>
                                            <p:cond delay="0"/>
                                          </p:stCondLst>
                                        </p:cTn>
                                        <p:tgtEl>
                                          <p:spTgt spid="48"/>
                                        </p:tgtEl>
                                        <p:attrNameLst>
                                          <p:attrName>style.visibility</p:attrName>
                                        </p:attrNameLst>
                                      </p:cBhvr>
                                      <p:to>
                                        <p:strVal val="visible"/>
                                      </p:to>
                                    </p:set>
                                    <p:animEffect transition="in" filter="fade">
                                      <p:cBhvr>
                                        <p:cTn id="354" dur="500"/>
                                        <p:tgtEl>
                                          <p:spTgt spid="48"/>
                                        </p:tgtEl>
                                      </p:cBhvr>
                                    </p:animEffect>
                                  </p:childTnLst>
                                </p:cTn>
                              </p:par>
                            </p:childTnLst>
                          </p:cTn>
                        </p:par>
                      </p:childTnLst>
                    </p:cTn>
                  </p:par>
                  <p:par>
                    <p:cTn id="355" fill="hold">
                      <p:stCondLst>
                        <p:cond delay="indefinite"/>
                      </p:stCondLst>
                      <p:childTnLst>
                        <p:par>
                          <p:cTn id="356" fill="hold">
                            <p:stCondLst>
                              <p:cond delay="0"/>
                            </p:stCondLst>
                            <p:childTnLst>
                              <p:par>
                                <p:cTn id="357" presetID="10" presetClass="entr" presetSubtype="0" fill="hold" nodeType="clickEffect">
                                  <p:stCondLst>
                                    <p:cond delay="0"/>
                                  </p:stCondLst>
                                  <p:childTnLst>
                                    <p:set>
                                      <p:cBhvr>
                                        <p:cTn id="358" dur="1" fill="hold">
                                          <p:stCondLst>
                                            <p:cond delay="0"/>
                                          </p:stCondLst>
                                        </p:cTn>
                                        <p:tgtEl>
                                          <p:spTgt spid="47"/>
                                        </p:tgtEl>
                                        <p:attrNameLst>
                                          <p:attrName>style.visibility</p:attrName>
                                        </p:attrNameLst>
                                      </p:cBhvr>
                                      <p:to>
                                        <p:strVal val="visible"/>
                                      </p:to>
                                    </p:set>
                                    <p:animEffect transition="in" filter="fade">
                                      <p:cBhvr>
                                        <p:cTn id="359" dur="500"/>
                                        <p:tgtEl>
                                          <p:spTgt spid="47"/>
                                        </p:tgtEl>
                                      </p:cBhvr>
                                    </p:animEffect>
                                  </p:childTnLst>
                                </p:cTn>
                              </p:par>
                            </p:childTnLst>
                          </p:cTn>
                        </p:par>
                      </p:childTnLst>
                    </p:cTn>
                  </p:par>
                  <p:par>
                    <p:cTn id="360" fill="hold">
                      <p:stCondLst>
                        <p:cond delay="indefinite"/>
                      </p:stCondLst>
                      <p:childTnLst>
                        <p:par>
                          <p:cTn id="361" fill="hold">
                            <p:stCondLst>
                              <p:cond delay="0"/>
                            </p:stCondLst>
                            <p:childTnLst>
                              <p:par>
                                <p:cTn id="362" presetID="10" presetClass="entr" presetSubtype="0" fill="hold" nodeType="clickEffect">
                                  <p:stCondLst>
                                    <p:cond delay="0"/>
                                  </p:stCondLst>
                                  <p:childTnLst>
                                    <p:set>
                                      <p:cBhvr>
                                        <p:cTn id="363" dur="1" fill="hold">
                                          <p:stCondLst>
                                            <p:cond delay="0"/>
                                          </p:stCondLst>
                                        </p:cTn>
                                        <p:tgtEl>
                                          <p:spTgt spid="49"/>
                                        </p:tgtEl>
                                        <p:attrNameLst>
                                          <p:attrName>style.visibility</p:attrName>
                                        </p:attrNameLst>
                                      </p:cBhvr>
                                      <p:to>
                                        <p:strVal val="visible"/>
                                      </p:to>
                                    </p:set>
                                    <p:animEffect transition="in" filter="fade">
                                      <p:cBhvr>
                                        <p:cTn id="364" dur="500"/>
                                        <p:tgtEl>
                                          <p:spTgt spid="49"/>
                                        </p:tgtEl>
                                      </p:cBhvr>
                                    </p:animEffect>
                                  </p:childTnLst>
                                </p:cTn>
                              </p:par>
                            </p:childTnLst>
                          </p:cTn>
                        </p:par>
                      </p:childTnLst>
                    </p:cTn>
                  </p:par>
                  <p:par>
                    <p:cTn id="365" fill="hold">
                      <p:stCondLst>
                        <p:cond delay="indefinite"/>
                      </p:stCondLst>
                      <p:childTnLst>
                        <p:par>
                          <p:cTn id="366" fill="hold">
                            <p:stCondLst>
                              <p:cond delay="0"/>
                            </p:stCondLst>
                            <p:childTnLst>
                              <p:par>
                                <p:cTn id="367" presetID="9" presetClass="exit" presetSubtype="0" fill="hold" nodeType="clickEffect">
                                  <p:stCondLst>
                                    <p:cond delay="0"/>
                                  </p:stCondLst>
                                  <p:childTnLst>
                                    <p:animEffect transition="out" filter="dissolve">
                                      <p:cBhvr>
                                        <p:cTn id="368" dur="500"/>
                                        <p:tgtEl>
                                          <p:spTgt spid="45"/>
                                        </p:tgtEl>
                                      </p:cBhvr>
                                    </p:animEffect>
                                    <p:set>
                                      <p:cBhvr>
                                        <p:cTn id="369" dur="1" fill="hold">
                                          <p:stCondLst>
                                            <p:cond delay="499"/>
                                          </p:stCondLst>
                                        </p:cTn>
                                        <p:tgtEl>
                                          <p:spTgt spid="45"/>
                                        </p:tgtEl>
                                        <p:attrNameLst>
                                          <p:attrName>style.visibility</p:attrName>
                                        </p:attrNameLst>
                                      </p:cBhvr>
                                      <p:to>
                                        <p:strVal val="hidden"/>
                                      </p:to>
                                    </p:set>
                                  </p:childTnLst>
                                </p:cTn>
                              </p:par>
                              <p:par>
                                <p:cTn id="370" presetID="9" presetClass="exit" presetSubtype="0" fill="hold" nodeType="withEffect">
                                  <p:stCondLst>
                                    <p:cond delay="0"/>
                                  </p:stCondLst>
                                  <p:childTnLst>
                                    <p:animEffect transition="out" filter="dissolve">
                                      <p:cBhvr>
                                        <p:cTn id="371" dur="500"/>
                                        <p:tgtEl>
                                          <p:spTgt spid="46"/>
                                        </p:tgtEl>
                                      </p:cBhvr>
                                    </p:animEffect>
                                    <p:set>
                                      <p:cBhvr>
                                        <p:cTn id="372" dur="1" fill="hold">
                                          <p:stCondLst>
                                            <p:cond delay="499"/>
                                          </p:stCondLst>
                                        </p:cTn>
                                        <p:tgtEl>
                                          <p:spTgt spid="46"/>
                                        </p:tgtEl>
                                        <p:attrNameLst>
                                          <p:attrName>style.visibility</p:attrName>
                                        </p:attrNameLst>
                                      </p:cBhvr>
                                      <p:to>
                                        <p:strVal val="hidden"/>
                                      </p:to>
                                    </p:set>
                                  </p:childTnLst>
                                </p:cTn>
                              </p:par>
                              <p:par>
                                <p:cTn id="373" presetID="9" presetClass="exit" presetSubtype="0" fill="hold" nodeType="withEffect">
                                  <p:stCondLst>
                                    <p:cond delay="0"/>
                                  </p:stCondLst>
                                  <p:childTnLst>
                                    <p:animEffect transition="out" filter="dissolve">
                                      <p:cBhvr>
                                        <p:cTn id="374" dur="500"/>
                                        <p:tgtEl>
                                          <p:spTgt spid="47"/>
                                        </p:tgtEl>
                                      </p:cBhvr>
                                    </p:animEffect>
                                    <p:set>
                                      <p:cBhvr>
                                        <p:cTn id="375" dur="1" fill="hold">
                                          <p:stCondLst>
                                            <p:cond delay="499"/>
                                          </p:stCondLst>
                                        </p:cTn>
                                        <p:tgtEl>
                                          <p:spTgt spid="47"/>
                                        </p:tgtEl>
                                        <p:attrNameLst>
                                          <p:attrName>style.visibility</p:attrName>
                                        </p:attrNameLst>
                                      </p:cBhvr>
                                      <p:to>
                                        <p:strVal val="hidden"/>
                                      </p:to>
                                    </p:set>
                                  </p:childTnLst>
                                </p:cTn>
                              </p:par>
                              <p:par>
                                <p:cTn id="376" presetID="9" presetClass="exit" presetSubtype="0" fill="hold" nodeType="withEffect">
                                  <p:stCondLst>
                                    <p:cond delay="0"/>
                                  </p:stCondLst>
                                  <p:childTnLst>
                                    <p:animEffect transition="out" filter="dissolve">
                                      <p:cBhvr>
                                        <p:cTn id="377" dur="500"/>
                                        <p:tgtEl>
                                          <p:spTgt spid="48"/>
                                        </p:tgtEl>
                                      </p:cBhvr>
                                    </p:animEffect>
                                    <p:set>
                                      <p:cBhvr>
                                        <p:cTn id="378" dur="1" fill="hold">
                                          <p:stCondLst>
                                            <p:cond delay="499"/>
                                          </p:stCondLst>
                                        </p:cTn>
                                        <p:tgtEl>
                                          <p:spTgt spid="48"/>
                                        </p:tgtEl>
                                        <p:attrNameLst>
                                          <p:attrName>style.visibility</p:attrName>
                                        </p:attrNameLst>
                                      </p:cBhvr>
                                      <p:to>
                                        <p:strVal val="hidden"/>
                                      </p:to>
                                    </p:set>
                                  </p:childTnLst>
                                </p:cTn>
                              </p:par>
                              <p:par>
                                <p:cTn id="379" presetID="9" presetClass="exit" presetSubtype="0" fill="hold" nodeType="withEffect">
                                  <p:stCondLst>
                                    <p:cond delay="0"/>
                                  </p:stCondLst>
                                  <p:childTnLst>
                                    <p:animEffect transition="out" filter="dissolve">
                                      <p:cBhvr>
                                        <p:cTn id="380" dur="500"/>
                                        <p:tgtEl>
                                          <p:spTgt spid="49"/>
                                        </p:tgtEl>
                                      </p:cBhvr>
                                    </p:animEffect>
                                    <p:set>
                                      <p:cBhvr>
                                        <p:cTn id="381" dur="1" fill="hold">
                                          <p:stCondLst>
                                            <p:cond delay="499"/>
                                          </p:stCondLst>
                                        </p:cTn>
                                        <p:tgtEl>
                                          <p:spTgt spid="49"/>
                                        </p:tgtEl>
                                        <p:attrNameLst>
                                          <p:attrName>style.visibility</p:attrName>
                                        </p:attrNameLst>
                                      </p:cBhvr>
                                      <p:to>
                                        <p:strVal val="hidden"/>
                                      </p:to>
                                    </p:set>
                                  </p:childTnLst>
                                </p:cTn>
                              </p:par>
                            </p:childTnLst>
                          </p:cTn>
                        </p:par>
                      </p:childTnLst>
                    </p:cTn>
                  </p:par>
                  <p:par>
                    <p:cTn id="382" fill="hold">
                      <p:stCondLst>
                        <p:cond delay="indefinite"/>
                      </p:stCondLst>
                      <p:childTnLst>
                        <p:par>
                          <p:cTn id="383" fill="hold">
                            <p:stCondLst>
                              <p:cond delay="0"/>
                            </p:stCondLst>
                            <p:childTnLst>
                              <p:par>
                                <p:cTn id="384" presetID="9" presetClass="exit" presetSubtype="0" fill="hold" nodeType="clickEffect">
                                  <p:stCondLst>
                                    <p:cond delay="0"/>
                                  </p:stCondLst>
                                  <p:childTnLst>
                                    <p:animEffect transition="out" filter="dissolve">
                                      <p:cBhvr>
                                        <p:cTn id="385" dur="500"/>
                                        <p:tgtEl>
                                          <p:spTgt spid="44"/>
                                        </p:tgtEl>
                                      </p:cBhvr>
                                    </p:animEffect>
                                    <p:set>
                                      <p:cBhvr>
                                        <p:cTn id="386" dur="1" fill="hold">
                                          <p:stCondLst>
                                            <p:cond delay="499"/>
                                          </p:stCondLst>
                                        </p:cTn>
                                        <p:tgtEl>
                                          <p:spTgt spid="4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build="p"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1" grpId="0" animBg="1"/>
      <p:bldP spid="21" grpId="1" animBg="1"/>
      <p:bldP spid="21" grpId="2"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35" grpId="0" animBg="1"/>
      <p:bldP spid="35" grpId="1" animBg="1"/>
      <p:bldP spid="36" grpId="0" animBg="1"/>
      <p:bldP spid="36" grpId="1" animBg="1"/>
      <p:bldP spid="37" grpId="0" animBg="1"/>
      <p:bldP spid="37" grpId="1" animBg="1"/>
      <p:bldP spid="41" grpId="0" animBg="1"/>
      <p:bldP spid="41" grpId="1" animBg="1"/>
      <p:bldP spid="39" grpId="0" animBg="1"/>
      <p:bldP spid="39" grpId="1" animBg="1"/>
      <p:bldP spid="42" grpId="0" animBg="1"/>
      <p:bldP spid="42" grpId="1" animBg="1"/>
      <p:bldP spid="43" grpId="0" animBg="1"/>
      <p:bldP spid="43"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985AD2-CD06-4717-A5D8-706015C345E8}"/>
              </a:ext>
            </a:extLst>
          </p:cNvPr>
          <p:cNvSpPr>
            <a:spLocks noGrp="1"/>
          </p:cNvSpPr>
          <p:nvPr>
            <p:ph type="title"/>
          </p:nvPr>
        </p:nvSpPr>
        <p:spPr/>
        <p:txBody>
          <a:bodyPr/>
          <a:lstStyle/>
          <a:p>
            <a:r>
              <a:rPr lang="en-GB" dirty="0">
                <a:solidFill>
                  <a:srgbClr val="000000"/>
                </a:solidFill>
              </a:rPr>
              <a:t>Pictorial</a:t>
            </a:r>
          </a:p>
        </p:txBody>
      </p:sp>
      <p:sp>
        <p:nvSpPr>
          <p:cNvPr id="3" name="Content Placeholder 2">
            <a:extLst>
              <a:ext uri="{FF2B5EF4-FFF2-40B4-BE49-F238E27FC236}">
                <a16:creationId xmlns:a16="http://schemas.microsoft.com/office/drawing/2014/main" xmlns="" id="{EFBE579E-DB3C-4A5B-8AF5-52898FF74406}"/>
              </a:ext>
            </a:extLst>
          </p:cNvPr>
          <p:cNvSpPr>
            <a:spLocks noGrp="1"/>
          </p:cNvSpPr>
          <p:nvPr>
            <p:ph idx="1"/>
          </p:nvPr>
        </p:nvSpPr>
        <p:spPr>
          <a:xfrm>
            <a:off x="208983" y="1296158"/>
            <a:ext cx="7883458" cy="4195481"/>
          </a:xfrm>
        </p:spPr>
        <p:txBody>
          <a:bodyPr/>
          <a:lstStyle/>
          <a:p>
            <a:r>
              <a:rPr lang="en-US" sz="2400" dirty="0">
                <a:solidFill>
                  <a:schemeClr val="accent1"/>
                </a:solidFill>
              </a:rPr>
              <a:t>The pictorial stage allows pupils to demonstrate and sustain their understanding of mathematical concepts and processes</a:t>
            </a:r>
          </a:p>
          <a:p>
            <a:pPr marL="0" indent="0">
              <a:buNone/>
            </a:pPr>
            <a:endParaRPr lang="en-GB" dirty="0"/>
          </a:p>
        </p:txBody>
      </p:sp>
      <p:pic>
        <p:nvPicPr>
          <p:cNvPr id="4" name="Picture 3">
            <a:extLst>
              <a:ext uri="{FF2B5EF4-FFF2-40B4-BE49-F238E27FC236}">
                <a16:creationId xmlns:a16="http://schemas.microsoft.com/office/drawing/2014/main" xmlns="" id="{321699C1-7351-4401-BE72-E98E6DA6A18B}"/>
              </a:ext>
            </a:extLst>
          </p:cNvPr>
          <p:cNvPicPr>
            <a:picLocks noChangeAspect="1"/>
          </p:cNvPicPr>
          <p:nvPr/>
        </p:nvPicPr>
        <p:blipFill>
          <a:blip r:embed="rId3"/>
          <a:stretch>
            <a:fillRect/>
          </a:stretch>
        </p:blipFill>
        <p:spPr>
          <a:xfrm>
            <a:off x="208983" y="4543352"/>
            <a:ext cx="1635919" cy="2047875"/>
          </a:xfrm>
          <a:prstGeom prst="rect">
            <a:avLst/>
          </a:prstGeom>
        </p:spPr>
      </p:pic>
      <p:pic>
        <p:nvPicPr>
          <p:cNvPr id="5" name="Picture 4">
            <a:extLst>
              <a:ext uri="{FF2B5EF4-FFF2-40B4-BE49-F238E27FC236}">
                <a16:creationId xmlns:a16="http://schemas.microsoft.com/office/drawing/2014/main" xmlns="" id="{FEB2AB37-0CDD-4CF0-BBE4-C3A18523FBD0}"/>
              </a:ext>
            </a:extLst>
          </p:cNvPr>
          <p:cNvPicPr>
            <a:picLocks noChangeAspect="1"/>
          </p:cNvPicPr>
          <p:nvPr/>
        </p:nvPicPr>
        <p:blipFill>
          <a:blip r:embed="rId4"/>
          <a:stretch>
            <a:fillRect/>
          </a:stretch>
        </p:blipFill>
        <p:spPr>
          <a:xfrm>
            <a:off x="2048003" y="3493733"/>
            <a:ext cx="1875514" cy="2099237"/>
          </a:xfrm>
          <a:prstGeom prst="rect">
            <a:avLst/>
          </a:prstGeom>
        </p:spPr>
      </p:pic>
      <p:sp>
        <p:nvSpPr>
          <p:cNvPr id="6" name="TextBox 5">
            <a:extLst>
              <a:ext uri="{FF2B5EF4-FFF2-40B4-BE49-F238E27FC236}">
                <a16:creationId xmlns:a16="http://schemas.microsoft.com/office/drawing/2014/main" xmlns="" id="{3CBE0D94-17A1-4ADA-8159-B46846A25EBE}"/>
              </a:ext>
            </a:extLst>
          </p:cNvPr>
          <p:cNvSpPr txBox="1"/>
          <p:nvPr/>
        </p:nvSpPr>
        <p:spPr>
          <a:xfrm>
            <a:off x="310533" y="4074184"/>
            <a:ext cx="1635919" cy="369332"/>
          </a:xfrm>
          <a:prstGeom prst="rect">
            <a:avLst/>
          </a:prstGeom>
          <a:noFill/>
        </p:spPr>
        <p:txBody>
          <a:bodyPr wrap="square" rtlCol="0">
            <a:spAutoFit/>
          </a:bodyPr>
          <a:lstStyle/>
          <a:p>
            <a:r>
              <a:rPr lang="en-GB" dirty="0"/>
              <a:t>Tens frame</a:t>
            </a:r>
          </a:p>
        </p:txBody>
      </p:sp>
      <p:sp>
        <p:nvSpPr>
          <p:cNvPr id="7" name="TextBox 6">
            <a:extLst>
              <a:ext uri="{FF2B5EF4-FFF2-40B4-BE49-F238E27FC236}">
                <a16:creationId xmlns:a16="http://schemas.microsoft.com/office/drawing/2014/main" xmlns="" id="{CD106F38-6457-4E4A-86CC-56FCD432480F}"/>
              </a:ext>
            </a:extLst>
          </p:cNvPr>
          <p:cNvSpPr txBox="1"/>
          <p:nvPr/>
        </p:nvSpPr>
        <p:spPr>
          <a:xfrm>
            <a:off x="2174788" y="5607973"/>
            <a:ext cx="1677572" cy="646331"/>
          </a:xfrm>
          <a:prstGeom prst="rect">
            <a:avLst/>
          </a:prstGeom>
          <a:noFill/>
        </p:spPr>
        <p:txBody>
          <a:bodyPr wrap="square" rtlCol="0">
            <a:spAutoFit/>
          </a:bodyPr>
          <a:lstStyle/>
          <a:p>
            <a:r>
              <a:rPr lang="en-GB" dirty="0"/>
              <a:t>Part – part whole</a:t>
            </a:r>
          </a:p>
        </p:txBody>
      </p:sp>
      <p:pic>
        <p:nvPicPr>
          <p:cNvPr id="8" name="Picture 7">
            <a:extLst>
              <a:ext uri="{FF2B5EF4-FFF2-40B4-BE49-F238E27FC236}">
                <a16:creationId xmlns:a16="http://schemas.microsoft.com/office/drawing/2014/main" xmlns="" id="{5458069D-8ABD-4521-A738-3F49E46899DF}"/>
              </a:ext>
            </a:extLst>
          </p:cNvPr>
          <p:cNvPicPr>
            <a:picLocks noChangeAspect="1"/>
          </p:cNvPicPr>
          <p:nvPr/>
        </p:nvPicPr>
        <p:blipFill>
          <a:blip r:embed="rId5"/>
          <a:stretch>
            <a:fillRect/>
          </a:stretch>
        </p:blipFill>
        <p:spPr>
          <a:xfrm>
            <a:off x="4011354" y="4579273"/>
            <a:ext cx="2100263" cy="2057400"/>
          </a:xfrm>
          <a:prstGeom prst="rect">
            <a:avLst/>
          </a:prstGeom>
        </p:spPr>
      </p:pic>
      <p:sp>
        <p:nvSpPr>
          <p:cNvPr id="9" name="TextBox 8">
            <a:extLst>
              <a:ext uri="{FF2B5EF4-FFF2-40B4-BE49-F238E27FC236}">
                <a16:creationId xmlns:a16="http://schemas.microsoft.com/office/drawing/2014/main" xmlns="" id="{5F6A9BB9-C329-4E04-BAAB-DD5AFA80C2AE}"/>
              </a:ext>
            </a:extLst>
          </p:cNvPr>
          <p:cNvSpPr txBox="1"/>
          <p:nvPr/>
        </p:nvSpPr>
        <p:spPr>
          <a:xfrm>
            <a:off x="4011354" y="4074184"/>
            <a:ext cx="1886526" cy="369332"/>
          </a:xfrm>
          <a:prstGeom prst="rect">
            <a:avLst/>
          </a:prstGeom>
          <a:noFill/>
        </p:spPr>
        <p:txBody>
          <a:bodyPr wrap="square" rtlCol="0">
            <a:spAutoFit/>
          </a:bodyPr>
          <a:lstStyle/>
          <a:p>
            <a:r>
              <a:rPr lang="en-GB" dirty="0"/>
              <a:t>Bar model</a:t>
            </a:r>
          </a:p>
        </p:txBody>
      </p:sp>
      <p:pic>
        <p:nvPicPr>
          <p:cNvPr id="10" name="Picture 9">
            <a:extLst>
              <a:ext uri="{FF2B5EF4-FFF2-40B4-BE49-F238E27FC236}">
                <a16:creationId xmlns:a16="http://schemas.microsoft.com/office/drawing/2014/main" xmlns="" id="{76E02C90-68A9-48D6-9328-8E946C03ACDC}"/>
              </a:ext>
            </a:extLst>
          </p:cNvPr>
          <p:cNvPicPr>
            <a:picLocks noChangeAspect="1"/>
          </p:cNvPicPr>
          <p:nvPr/>
        </p:nvPicPr>
        <p:blipFill>
          <a:blip r:embed="rId6"/>
          <a:stretch>
            <a:fillRect/>
          </a:stretch>
        </p:blipFill>
        <p:spPr>
          <a:xfrm>
            <a:off x="6193013" y="5573367"/>
            <a:ext cx="2690226" cy="807876"/>
          </a:xfrm>
          <a:prstGeom prst="rect">
            <a:avLst/>
          </a:prstGeom>
        </p:spPr>
      </p:pic>
      <p:pic>
        <p:nvPicPr>
          <p:cNvPr id="11" name="Picture 10">
            <a:extLst>
              <a:ext uri="{FF2B5EF4-FFF2-40B4-BE49-F238E27FC236}">
                <a16:creationId xmlns:a16="http://schemas.microsoft.com/office/drawing/2014/main" xmlns="" id="{0E26D892-271D-4ADA-9BD4-F0BFD2F48539}"/>
              </a:ext>
            </a:extLst>
          </p:cNvPr>
          <p:cNvPicPr>
            <a:picLocks noChangeAspect="1"/>
          </p:cNvPicPr>
          <p:nvPr/>
        </p:nvPicPr>
        <p:blipFill>
          <a:blip r:embed="rId7"/>
          <a:stretch>
            <a:fillRect/>
          </a:stretch>
        </p:blipFill>
        <p:spPr>
          <a:xfrm>
            <a:off x="6457621" y="2459865"/>
            <a:ext cx="2300288" cy="2705100"/>
          </a:xfrm>
          <a:prstGeom prst="rect">
            <a:avLst/>
          </a:prstGeom>
        </p:spPr>
      </p:pic>
      <p:pic>
        <p:nvPicPr>
          <p:cNvPr id="12" name="Picture 11">
            <a:extLst>
              <a:ext uri="{FF2B5EF4-FFF2-40B4-BE49-F238E27FC236}">
                <a16:creationId xmlns:a16="http://schemas.microsoft.com/office/drawing/2014/main" xmlns="" id="{34D6C07C-8AB0-419D-BD7B-2429EC917DE2}"/>
              </a:ext>
            </a:extLst>
          </p:cNvPr>
          <p:cNvPicPr>
            <a:picLocks noChangeAspect="1"/>
          </p:cNvPicPr>
          <p:nvPr/>
        </p:nvPicPr>
        <p:blipFill>
          <a:blip r:embed="rId8"/>
          <a:stretch>
            <a:fillRect/>
          </a:stretch>
        </p:blipFill>
        <p:spPr>
          <a:xfrm>
            <a:off x="134688" y="2239262"/>
            <a:ext cx="2607469" cy="1104900"/>
          </a:xfrm>
          <a:prstGeom prst="rect">
            <a:avLst/>
          </a:prstGeom>
        </p:spPr>
      </p:pic>
      <p:pic>
        <p:nvPicPr>
          <p:cNvPr id="13" name="Picture 12">
            <a:extLst>
              <a:ext uri="{FF2B5EF4-FFF2-40B4-BE49-F238E27FC236}">
                <a16:creationId xmlns:a16="http://schemas.microsoft.com/office/drawing/2014/main" xmlns="" id="{ABA67118-0E8D-4FED-B9A9-2769C3AC94B0}"/>
              </a:ext>
            </a:extLst>
          </p:cNvPr>
          <p:cNvPicPr>
            <a:picLocks noChangeAspect="1"/>
          </p:cNvPicPr>
          <p:nvPr/>
        </p:nvPicPr>
        <p:blipFill>
          <a:blip r:embed="rId9"/>
          <a:stretch>
            <a:fillRect/>
          </a:stretch>
        </p:blipFill>
        <p:spPr>
          <a:xfrm>
            <a:off x="4271529" y="2177017"/>
            <a:ext cx="1626351" cy="1773174"/>
          </a:xfrm>
          <a:prstGeom prst="rect">
            <a:avLst/>
          </a:prstGeom>
        </p:spPr>
      </p:pic>
    </p:spTree>
    <p:extLst>
      <p:ext uri="{BB962C8B-B14F-4D97-AF65-F5344CB8AC3E}">
        <p14:creationId xmlns:p14="http://schemas.microsoft.com/office/powerpoint/2010/main" val="3094658789"/>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77020E9-3417-47C9-B852-4B8710A11722}"/>
              </a:ext>
            </a:extLst>
          </p:cNvPr>
          <p:cNvSpPr>
            <a:spLocks noGrp="1"/>
          </p:cNvSpPr>
          <p:nvPr>
            <p:ph type="title"/>
          </p:nvPr>
        </p:nvSpPr>
        <p:spPr/>
        <p:txBody>
          <a:bodyPr/>
          <a:lstStyle/>
          <a:p>
            <a:r>
              <a:rPr lang="en-GB" dirty="0">
                <a:solidFill>
                  <a:schemeClr val="accent1"/>
                </a:solidFill>
              </a:rPr>
              <a:t>Abstract</a:t>
            </a:r>
          </a:p>
        </p:txBody>
      </p:sp>
      <p:sp>
        <p:nvSpPr>
          <p:cNvPr id="3" name="Content Placeholder 2">
            <a:extLst>
              <a:ext uri="{FF2B5EF4-FFF2-40B4-BE49-F238E27FC236}">
                <a16:creationId xmlns:a16="http://schemas.microsoft.com/office/drawing/2014/main" xmlns="" id="{CEB08378-A7AD-4DBA-9A96-102E2BF67ED3}"/>
              </a:ext>
            </a:extLst>
          </p:cNvPr>
          <p:cNvSpPr>
            <a:spLocks noGrp="1"/>
          </p:cNvSpPr>
          <p:nvPr>
            <p:ph idx="1"/>
          </p:nvPr>
        </p:nvSpPr>
        <p:spPr>
          <a:xfrm>
            <a:off x="484584" y="1363602"/>
            <a:ext cx="4898490" cy="4195481"/>
          </a:xfrm>
        </p:spPr>
        <p:txBody>
          <a:bodyPr/>
          <a:lstStyle/>
          <a:p>
            <a:r>
              <a:rPr lang="en-US" sz="2800" dirty="0">
                <a:solidFill>
                  <a:schemeClr val="accent1"/>
                </a:solidFill>
              </a:rPr>
              <a:t>The abstract stage should run alongside the concrete - pictorial stage (enables pupils to read mathematical statements and show their understanding using concrete resources or pictorial representations).</a:t>
            </a:r>
          </a:p>
          <a:p>
            <a:endParaRPr lang="en-GB" dirty="0"/>
          </a:p>
        </p:txBody>
      </p:sp>
      <p:pic>
        <p:nvPicPr>
          <p:cNvPr id="4" name="Content Placeholder 3">
            <a:extLst>
              <a:ext uri="{FF2B5EF4-FFF2-40B4-BE49-F238E27FC236}">
                <a16:creationId xmlns:a16="http://schemas.microsoft.com/office/drawing/2014/main" xmlns="" id="{949FAA4E-6E46-4430-AD05-B675A79BAB2D}"/>
              </a:ext>
            </a:extLst>
          </p:cNvPr>
          <p:cNvPicPr>
            <a:picLocks noChangeAspect="1"/>
          </p:cNvPicPr>
          <p:nvPr/>
        </p:nvPicPr>
        <p:blipFill>
          <a:blip r:embed="rId3"/>
          <a:stretch>
            <a:fillRect/>
          </a:stretch>
        </p:blipFill>
        <p:spPr>
          <a:xfrm>
            <a:off x="7048041" y="2176084"/>
            <a:ext cx="1944858" cy="2028650"/>
          </a:xfrm>
          <a:prstGeom prst="rect">
            <a:avLst/>
          </a:prstGeom>
        </p:spPr>
      </p:pic>
      <p:pic>
        <p:nvPicPr>
          <p:cNvPr id="5" name="Picture 4">
            <a:extLst>
              <a:ext uri="{FF2B5EF4-FFF2-40B4-BE49-F238E27FC236}">
                <a16:creationId xmlns:a16="http://schemas.microsoft.com/office/drawing/2014/main" xmlns="" id="{DAF77730-5A3C-4631-B64E-21CF50980D7B}"/>
              </a:ext>
            </a:extLst>
          </p:cNvPr>
          <p:cNvPicPr>
            <a:picLocks noChangeAspect="1"/>
          </p:cNvPicPr>
          <p:nvPr/>
        </p:nvPicPr>
        <p:blipFill>
          <a:blip r:embed="rId4"/>
          <a:stretch>
            <a:fillRect/>
          </a:stretch>
        </p:blipFill>
        <p:spPr>
          <a:xfrm>
            <a:off x="5458265" y="2075903"/>
            <a:ext cx="1514585" cy="2229012"/>
          </a:xfrm>
          <a:prstGeom prst="rect">
            <a:avLst/>
          </a:prstGeom>
        </p:spPr>
      </p:pic>
      <p:pic>
        <p:nvPicPr>
          <p:cNvPr id="6" name="Picture 5">
            <a:extLst>
              <a:ext uri="{FF2B5EF4-FFF2-40B4-BE49-F238E27FC236}">
                <a16:creationId xmlns:a16="http://schemas.microsoft.com/office/drawing/2014/main" xmlns="" id="{6F724469-1F72-4C9C-967D-15149FA5B6D3}"/>
              </a:ext>
            </a:extLst>
          </p:cNvPr>
          <p:cNvPicPr>
            <a:picLocks noChangeAspect="1"/>
          </p:cNvPicPr>
          <p:nvPr/>
        </p:nvPicPr>
        <p:blipFill>
          <a:blip r:embed="rId5"/>
          <a:stretch>
            <a:fillRect/>
          </a:stretch>
        </p:blipFill>
        <p:spPr>
          <a:xfrm>
            <a:off x="255314" y="4872166"/>
            <a:ext cx="3244857" cy="1853129"/>
          </a:xfrm>
          <a:prstGeom prst="rect">
            <a:avLst/>
          </a:prstGeom>
        </p:spPr>
      </p:pic>
      <p:pic>
        <p:nvPicPr>
          <p:cNvPr id="7" name="Picture 6">
            <a:extLst>
              <a:ext uri="{FF2B5EF4-FFF2-40B4-BE49-F238E27FC236}">
                <a16:creationId xmlns:a16="http://schemas.microsoft.com/office/drawing/2014/main" xmlns="" id="{1C821E5C-4B5B-43BA-8052-8540C4B43B21}"/>
              </a:ext>
            </a:extLst>
          </p:cNvPr>
          <p:cNvPicPr>
            <a:picLocks noChangeAspect="1"/>
          </p:cNvPicPr>
          <p:nvPr/>
        </p:nvPicPr>
        <p:blipFill>
          <a:blip r:embed="rId6"/>
          <a:stretch>
            <a:fillRect/>
          </a:stretch>
        </p:blipFill>
        <p:spPr>
          <a:xfrm>
            <a:off x="3709018" y="4533021"/>
            <a:ext cx="2195769" cy="2052121"/>
          </a:xfrm>
          <a:prstGeom prst="rect">
            <a:avLst/>
          </a:prstGeom>
        </p:spPr>
      </p:pic>
      <p:pic>
        <p:nvPicPr>
          <p:cNvPr id="8" name="Picture 7">
            <a:extLst>
              <a:ext uri="{FF2B5EF4-FFF2-40B4-BE49-F238E27FC236}">
                <a16:creationId xmlns:a16="http://schemas.microsoft.com/office/drawing/2014/main" xmlns="" id="{52F20E8E-C3A6-488F-A755-EEA901FED28F}"/>
              </a:ext>
            </a:extLst>
          </p:cNvPr>
          <p:cNvPicPr>
            <a:picLocks noChangeAspect="1"/>
          </p:cNvPicPr>
          <p:nvPr/>
        </p:nvPicPr>
        <p:blipFill>
          <a:blip r:embed="rId7"/>
          <a:stretch>
            <a:fillRect/>
          </a:stretch>
        </p:blipFill>
        <p:spPr>
          <a:xfrm>
            <a:off x="6215557" y="4625651"/>
            <a:ext cx="2777342" cy="1866863"/>
          </a:xfrm>
          <a:prstGeom prst="rect">
            <a:avLst/>
          </a:prstGeom>
        </p:spPr>
      </p:pic>
    </p:spTree>
    <p:extLst>
      <p:ext uri="{BB962C8B-B14F-4D97-AF65-F5344CB8AC3E}">
        <p14:creationId xmlns:p14="http://schemas.microsoft.com/office/powerpoint/2010/main" val="2017786142"/>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 name="TextBox 128"/>
          <p:cNvSpPr txBox="1"/>
          <p:nvPr/>
        </p:nvSpPr>
        <p:spPr>
          <a:xfrm>
            <a:off x="2032050" y="706885"/>
            <a:ext cx="782724" cy="1107996"/>
          </a:xfrm>
          <a:prstGeom prst="rect">
            <a:avLst/>
          </a:prstGeom>
          <a:noFill/>
        </p:spPr>
        <p:txBody>
          <a:bodyPr wrap="square" rtlCol="0">
            <a:spAutoFit/>
          </a:bodyPr>
          <a:lstStyle/>
          <a:p>
            <a:r>
              <a:rPr lang="en-GB" sz="6600" dirty="0">
                <a:latin typeface="Comic Sans MS" pitchFamily="66" charset="0"/>
              </a:rPr>
              <a:t>3</a:t>
            </a:r>
          </a:p>
        </p:txBody>
      </p:sp>
      <p:sp>
        <p:nvSpPr>
          <p:cNvPr id="131" name="Rectangle 130"/>
          <p:cNvSpPr/>
          <p:nvPr/>
        </p:nvSpPr>
        <p:spPr>
          <a:xfrm>
            <a:off x="3664586" y="699774"/>
            <a:ext cx="701259" cy="1107996"/>
          </a:xfrm>
          <a:prstGeom prst="rect">
            <a:avLst/>
          </a:prstGeom>
        </p:spPr>
        <p:txBody>
          <a:bodyPr wrap="none">
            <a:spAutoFit/>
          </a:bodyPr>
          <a:lstStyle/>
          <a:p>
            <a:pPr lvl="0"/>
            <a:r>
              <a:rPr lang="en-GB" sz="6600" dirty="0">
                <a:solidFill>
                  <a:prstClr val="black"/>
                </a:solidFill>
                <a:latin typeface="Comic Sans MS" pitchFamily="66" charset="0"/>
              </a:rPr>
              <a:t>4</a:t>
            </a:r>
          </a:p>
        </p:txBody>
      </p:sp>
      <p:sp>
        <p:nvSpPr>
          <p:cNvPr id="132" name="Rectangle 131"/>
          <p:cNvSpPr/>
          <p:nvPr/>
        </p:nvSpPr>
        <p:spPr>
          <a:xfrm>
            <a:off x="5054679" y="699774"/>
            <a:ext cx="701259" cy="1107996"/>
          </a:xfrm>
          <a:prstGeom prst="rect">
            <a:avLst/>
          </a:prstGeom>
        </p:spPr>
        <p:txBody>
          <a:bodyPr wrap="none">
            <a:spAutoFit/>
          </a:bodyPr>
          <a:lstStyle/>
          <a:p>
            <a:pPr lvl="0"/>
            <a:r>
              <a:rPr lang="en-GB" sz="6600" dirty="0">
                <a:solidFill>
                  <a:prstClr val="black"/>
                </a:solidFill>
                <a:latin typeface="Comic Sans MS" pitchFamily="66" charset="0"/>
              </a:rPr>
              <a:t>6</a:t>
            </a:r>
          </a:p>
        </p:txBody>
      </p:sp>
      <p:sp>
        <p:nvSpPr>
          <p:cNvPr id="133" name="TextBox 132"/>
          <p:cNvSpPr txBox="1"/>
          <p:nvPr/>
        </p:nvSpPr>
        <p:spPr>
          <a:xfrm>
            <a:off x="1117534" y="2686621"/>
            <a:ext cx="782724" cy="1323439"/>
          </a:xfrm>
          <a:prstGeom prst="rect">
            <a:avLst/>
          </a:prstGeom>
          <a:noFill/>
        </p:spPr>
        <p:txBody>
          <a:bodyPr wrap="square" rtlCol="0">
            <a:spAutoFit/>
          </a:bodyPr>
          <a:lstStyle/>
          <a:p>
            <a:r>
              <a:rPr lang="en-GB" sz="8000" dirty="0">
                <a:latin typeface="Comic Sans MS" pitchFamily="66" charset="0"/>
              </a:rPr>
              <a:t>+</a:t>
            </a:r>
          </a:p>
        </p:txBody>
      </p:sp>
      <p:sp>
        <p:nvSpPr>
          <p:cNvPr id="134" name="TextBox 133"/>
          <p:cNvSpPr txBox="1"/>
          <p:nvPr/>
        </p:nvSpPr>
        <p:spPr>
          <a:xfrm>
            <a:off x="2028140" y="2972440"/>
            <a:ext cx="782724" cy="1107996"/>
          </a:xfrm>
          <a:prstGeom prst="rect">
            <a:avLst/>
          </a:prstGeom>
          <a:noFill/>
        </p:spPr>
        <p:txBody>
          <a:bodyPr wrap="square" rtlCol="0">
            <a:spAutoFit/>
          </a:bodyPr>
          <a:lstStyle/>
          <a:p>
            <a:r>
              <a:rPr lang="en-GB" sz="6600" dirty="0">
                <a:latin typeface="Comic Sans MS" pitchFamily="66" charset="0"/>
              </a:rPr>
              <a:t>1</a:t>
            </a:r>
          </a:p>
        </p:txBody>
      </p:sp>
      <p:sp>
        <p:nvSpPr>
          <p:cNvPr id="135" name="TextBox 134"/>
          <p:cNvSpPr txBox="1"/>
          <p:nvPr/>
        </p:nvSpPr>
        <p:spPr>
          <a:xfrm>
            <a:off x="3605146" y="2943048"/>
            <a:ext cx="782724" cy="1107996"/>
          </a:xfrm>
          <a:prstGeom prst="rect">
            <a:avLst/>
          </a:prstGeom>
          <a:noFill/>
        </p:spPr>
        <p:txBody>
          <a:bodyPr wrap="square" rtlCol="0">
            <a:spAutoFit/>
          </a:bodyPr>
          <a:lstStyle/>
          <a:p>
            <a:r>
              <a:rPr lang="en-GB" sz="6600" dirty="0">
                <a:latin typeface="Comic Sans MS" pitchFamily="66" charset="0"/>
              </a:rPr>
              <a:t>2</a:t>
            </a:r>
          </a:p>
        </p:txBody>
      </p:sp>
      <p:sp>
        <p:nvSpPr>
          <p:cNvPr id="136" name="TextBox 135"/>
          <p:cNvSpPr txBox="1"/>
          <p:nvPr/>
        </p:nvSpPr>
        <p:spPr>
          <a:xfrm>
            <a:off x="5054678" y="2925934"/>
            <a:ext cx="782724" cy="1107996"/>
          </a:xfrm>
          <a:prstGeom prst="rect">
            <a:avLst/>
          </a:prstGeom>
          <a:noFill/>
        </p:spPr>
        <p:txBody>
          <a:bodyPr wrap="square" rtlCol="0">
            <a:spAutoFit/>
          </a:bodyPr>
          <a:lstStyle/>
          <a:p>
            <a:r>
              <a:rPr lang="en-GB" sz="6600" dirty="0">
                <a:latin typeface="Comic Sans MS" pitchFamily="66" charset="0"/>
              </a:rPr>
              <a:t>7</a:t>
            </a:r>
          </a:p>
        </p:txBody>
      </p:sp>
      <p:sp>
        <p:nvSpPr>
          <p:cNvPr id="364" name="Oval 363"/>
          <p:cNvSpPr/>
          <p:nvPr/>
        </p:nvSpPr>
        <p:spPr>
          <a:xfrm>
            <a:off x="1516497" y="1663049"/>
            <a:ext cx="831432" cy="792088"/>
          </a:xfrm>
          <a:prstGeom prst="ellipse">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Comic Sans MS" pitchFamily="66" charset="0"/>
              </a:rPr>
              <a:t>100</a:t>
            </a:r>
          </a:p>
        </p:txBody>
      </p:sp>
      <p:sp>
        <p:nvSpPr>
          <p:cNvPr id="365" name="Oval 364"/>
          <p:cNvSpPr/>
          <p:nvPr/>
        </p:nvSpPr>
        <p:spPr>
          <a:xfrm>
            <a:off x="3070905" y="1663049"/>
            <a:ext cx="856493" cy="792088"/>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10</a:t>
            </a:r>
          </a:p>
        </p:txBody>
      </p:sp>
      <p:sp>
        <p:nvSpPr>
          <p:cNvPr id="366" name="Oval 365"/>
          <p:cNvSpPr/>
          <p:nvPr/>
        </p:nvSpPr>
        <p:spPr>
          <a:xfrm>
            <a:off x="4962373" y="1663049"/>
            <a:ext cx="631756" cy="792088"/>
          </a:xfrm>
          <a:prstGeom prst="ellipse">
            <a:avLst/>
          </a:prstGeom>
          <a:solidFill>
            <a:srgbClr val="FD796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a:t>
            </a:r>
          </a:p>
        </p:txBody>
      </p:sp>
      <p:sp>
        <p:nvSpPr>
          <p:cNvPr id="367" name="Oval 366"/>
          <p:cNvSpPr/>
          <p:nvPr/>
        </p:nvSpPr>
        <p:spPr>
          <a:xfrm>
            <a:off x="1762927" y="2089117"/>
            <a:ext cx="825396" cy="792088"/>
          </a:xfrm>
          <a:prstGeom prst="ellipse">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Comic Sans MS" pitchFamily="66" charset="0"/>
              </a:rPr>
              <a:t>100</a:t>
            </a:r>
          </a:p>
        </p:txBody>
      </p:sp>
      <p:sp>
        <p:nvSpPr>
          <p:cNvPr id="368" name="Oval 367"/>
          <p:cNvSpPr/>
          <p:nvPr/>
        </p:nvSpPr>
        <p:spPr>
          <a:xfrm>
            <a:off x="2179964" y="1610449"/>
            <a:ext cx="890941" cy="792088"/>
          </a:xfrm>
          <a:prstGeom prst="ellipse">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Comic Sans MS" pitchFamily="66" charset="0"/>
              </a:rPr>
              <a:t>100</a:t>
            </a:r>
          </a:p>
        </p:txBody>
      </p:sp>
      <p:sp>
        <p:nvSpPr>
          <p:cNvPr id="369" name="Oval 368"/>
          <p:cNvSpPr/>
          <p:nvPr/>
        </p:nvSpPr>
        <p:spPr>
          <a:xfrm>
            <a:off x="3690202" y="1610449"/>
            <a:ext cx="917205" cy="792088"/>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10</a:t>
            </a:r>
          </a:p>
        </p:txBody>
      </p:sp>
      <p:sp>
        <p:nvSpPr>
          <p:cNvPr id="370" name="Oval 369"/>
          <p:cNvSpPr/>
          <p:nvPr/>
        </p:nvSpPr>
        <p:spPr>
          <a:xfrm>
            <a:off x="3070905" y="2128329"/>
            <a:ext cx="935176" cy="792088"/>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10</a:t>
            </a:r>
          </a:p>
        </p:txBody>
      </p:sp>
      <p:sp>
        <p:nvSpPr>
          <p:cNvPr id="371" name="Oval 370"/>
          <p:cNvSpPr/>
          <p:nvPr/>
        </p:nvSpPr>
        <p:spPr>
          <a:xfrm>
            <a:off x="3832928" y="2059093"/>
            <a:ext cx="925080" cy="792088"/>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10</a:t>
            </a:r>
          </a:p>
        </p:txBody>
      </p:sp>
      <p:sp>
        <p:nvSpPr>
          <p:cNvPr id="375" name="Oval 374"/>
          <p:cNvSpPr/>
          <p:nvPr/>
        </p:nvSpPr>
        <p:spPr>
          <a:xfrm>
            <a:off x="5446040" y="1554966"/>
            <a:ext cx="631756" cy="792088"/>
          </a:xfrm>
          <a:prstGeom prst="ellipse">
            <a:avLst/>
          </a:prstGeom>
          <a:solidFill>
            <a:srgbClr val="FD796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a:t>
            </a:r>
          </a:p>
        </p:txBody>
      </p:sp>
      <p:cxnSp>
        <p:nvCxnSpPr>
          <p:cNvPr id="377" name="Straight Connector 376"/>
          <p:cNvCxnSpPr/>
          <p:nvPr/>
        </p:nvCxnSpPr>
        <p:spPr>
          <a:xfrm>
            <a:off x="1272175" y="4941168"/>
            <a:ext cx="4725617"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8" name="Straight Connector 377"/>
          <p:cNvCxnSpPr/>
          <p:nvPr/>
        </p:nvCxnSpPr>
        <p:spPr>
          <a:xfrm>
            <a:off x="1262472" y="6525344"/>
            <a:ext cx="4725617"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379" name="TextBox 378"/>
          <p:cNvSpPr txBox="1"/>
          <p:nvPr/>
        </p:nvSpPr>
        <p:spPr>
          <a:xfrm>
            <a:off x="1895739" y="316734"/>
            <a:ext cx="5970627" cy="707886"/>
          </a:xfrm>
          <a:prstGeom prst="rect">
            <a:avLst/>
          </a:prstGeom>
          <a:noFill/>
        </p:spPr>
        <p:txBody>
          <a:bodyPr wrap="square" rtlCol="0">
            <a:spAutoFit/>
          </a:bodyPr>
          <a:lstStyle/>
          <a:p>
            <a:r>
              <a:rPr lang="en-GB" sz="2000" dirty="0">
                <a:latin typeface="Comic Sans MS" pitchFamily="66" charset="0"/>
              </a:rPr>
              <a:t>Hundreds 	         Tens	      Ones	 346 + 127 = </a:t>
            </a:r>
          </a:p>
        </p:txBody>
      </p:sp>
      <p:sp>
        <p:nvSpPr>
          <p:cNvPr id="21" name="Oval 20"/>
          <p:cNvSpPr/>
          <p:nvPr/>
        </p:nvSpPr>
        <p:spPr>
          <a:xfrm>
            <a:off x="2032050" y="3789040"/>
            <a:ext cx="795481" cy="792088"/>
          </a:xfrm>
          <a:prstGeom prst="ellipse">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Comic Sans MS" pitchFamily="66" charset="0"/>
              </a:rPr>
              <a:t>100</a:t>
            </a:r>
          </a:p>
        </p:txBody>
      </p:sp>
      <p:sp>
        <p:nvSpPr>
          <p:cNvPr id="22" name="Oval 21"/>
          <p:cNvSpPr/>
          <p:nvPr/>
        </p:nvSpPr>
        <p:spPr>
          <a:xfrm>
            <a:off x="3336292" y="3850306"/>
            <a:ext cx="812514" cy="792088"/>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10</a:t>
            </a:r>
          </a:p>
        </p:txBody>
      </p:sp>
      <p:sp>
        <p:nvSpPr>
          <p:cNvPr id="23" name="Oval 22"/>
          <p:cNvSpPr/>
          <p:nvPr/>
        </p:nvSpPr>
        <p:spPr>
          <a:xfrm>
            <a:off x="3975652" y="3781070"/>
            <a:ext cx="782356" cy="792088"/>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10</a:t>
            </a:r>
          </a:p>
        </p:txBody>
      </p:sp>
      <p:sp>
        <p:nvSpPr>
          <p:cNvPr id="24" name="Oval 23"/>
          <p:cNvSpPr/>
          <p:nvPr/>
        </p:nvSpPr>
        <p:spPr>
          <a:xfrm>
            <a:off x="5076673" y="1815449"/>
            <a:ext cx="631756" cy="792088"/>
          </a:xfrm>
          <a:prstGeom prst="ellipse">
            <a:avLst/>
          </a:prstGeom>
          <a:solidFill>
            <a:srgbClr val="FD796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a:t>
            </a:r>
          </a:p>
        </p:txBody>
      </p:sp>
      <p:sp>
        <p:nvSpPr>
          <p:cNvPr id="25" name="Oval 24"/>
          <p:cNvSpPr/>
          <p:nvPr/>
        </p:nvSpPr>
        <p:spPr>
          <a:xfrm>
            <a:off x="5560340" y="1707366"/>
            <a:ext cx="631756" cy="792088"/>
          </a:xfrm>
          <a:prstGeom prst="ellipse">
            <a:avLst/>
          </a:prstGeom>
          <a:solidFill>
            <a:srgbClr val="FD796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a:t>
            </a:r>
          </a:p>
        </p:txBody>
      </p:sp>
      <p:sp>
        <p:nvSpPr>
          <p:cNvPr id="26" name="Oval 25"/>
          <p:cNvSpPr/>
          <p:nvPr/>
        </p:nvSpPr>
        <p:spPr>
          <a:xfrm>
            <a:off x="5190973" y="1967849"/>
            <a:ext cx="631756" cy="792088"/>
          </a:xfrm>
          <a:prstGeom prst="ellipse">
            <a:avLst/>
          </a:prstGeom>
          <a:solidFill>
            <a:srgbClr val="FD796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a:t>
            </a:r>
          </a:p>
        </p:txBody>
      </p:sp>
      <p:sp>
        <p:nvSpPr>
          <p:cNvPr id="27" name="Oval 26"/>
          <p:cNvSpPr/>
          <p:nvPr/>
        </p:nvSpPr>
        <p:spPr>
          <a:xfrm>
            <a:off x="5674640" y="1859766"/>
            <a:ext cx="631756" cy="792088"/>
          </a:xfrm>
          <a:prstGeom prst="ellipse">
            <a:avLst/>
          </a:prstGeom>
          <a:solidFill>
            <a:srgbClr val="FD796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a:t>
            </a:r>
          </a:p>
        </p:txBody>
      </p:sp>
      <p:sp>
        <p:nvSpPr>
          <p:cNvPr id="28" name="Oval 27"/>
          <p:cNvSpPr/>
          <p:nvPr/>
        </p:nvSpPr>
        <p:spPr>
          <a:xfrm>
            <a:off x="5049651" y="3729130"/>
            <a:ext cx="631756" cy="792088"/>
          </a:xfrm>
          <a:prstGeom prst="ellipse">
            <a:avLst/>
          </a:prstGeom>
          <a:solidFill>
            <a:srgbClr val="FD796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a:t>
            </a:r>
          </a:p>
        </p:txBody>
      </p:sp>
      <p:sp>
        <p:nvSpPr>
          <p:cNvPr id="29" name="Oval 28"/>
          <p:cNvSpPr/>
          <p:nvPr/>
        </p:nvSpPr>
        <p:spPr>
          <a:xfrm>
            <a:off x="5533317" y="3621047"/>
            <a:ext cx="631756" cy="792088"/>
          </a:xfrm>
          <a:prstGeom prst="ellipse">
            <a:avLst/>
          </a:prstGeom>
          <a:solidFill>
            <a:srgbClr val="FD796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a:t>
            </a:r>
          </a:p>
        </p:txBody>
      </p:sp>
      <p:sp>
        <p:nvSpPr>
          <p:cNvPr id="30" name="Oval 29"/>
          <p:cNvSpPr/>
          <p:nvPr/>
        </p:nvSpPr>
        <p:spPr>
          <a:xfrm>
            <a:off x="5163951" y="3881530"/>
            <a:ext cx="631756" cy="792088"/>
          </a:xfrm>
          <a:prstGeom prst="ellipse">
            <a:avLst/>
          </a:prstGeom>
          <a:solidFill>
            <a:srgbClr val="FD796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a:t>
            </a:r>
          </a:p>
        </p:txBody>
      </p:sp>
      <p:sp>
        <p:nvSpPr>
          <p:cNvPr id="31" name="Oval 30"/>
          <p:cNvSpPr/>
          <p:nvPr/>
        </p:nvSpPr>
        <p:spPr>
          <a:xfrm>
            <a:off x="5647617" y="3773447"/>
            <a:ext cx="631756" cy="792088"/>
          </a:xfrm>
          <a:prstGeom prst="ellipse">
            <a:avLst/>
          </a:prstGeom>
          <a:solidFill>
            <a:srgbClr val="FD796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a:t>
            </a:r>
          </a:p>
        </p:txBody>
      </p:sp>
      <p:sp>
        <p:nvSpPr>
          <p:cNvPr id="32" name="Oval 31"/>
          <p:cNvSpPr/>
          <p:nvPr/>
        </p:nvSpPr>
        <p:spPr>
          <a:xfrm>
            <a:off x="5278251" y="4033930"/>
            <a:ext cx="631756" cy="792088"/>
          </a:xfrm>
          <a:prstGeom prst="ellipse">
            <a:avLst/>
          </a:prstGeom>
          <a:solidFill>
            <a:srgbClr val="FD796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a:t>
            </a:r>
          </a:p>
        </p:txBody>
      </p:sp>
      <p:sp>
        <p:nvSpPr>
          <p:cNvPr id="33" name="Oval 32"/>
          <p:cNvSpPr/>
          <p:nvPr/>
        </p:nvSpPr>
        <p:spPr>
          <a:xfrm>
            <a:off x="5761917" y="3925847"/>
            <a:ext cx="631756" cy="792088"/>
          </a:xfrm>
          <a:prstGeom prst="ellipse">
            <a:avLst/>
          </a:prstGeom>
          <a:solidFill>
            <a:srgbClr val="FD796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a:t>
            </a:r>
          </a:p>
        </p:txBody>
      </p:sp>
      <p:sp>
        <p:nvSpPr>
          <p:cNvPr id="35" name="Oval 34"/>
          <p:cNvSpPr/>
          <p:nvPr/>
        </p:nvSpPr>
        <p:spPr>
          <a:xfrm>
            <a:off x="5392551" y="4186330"/>
            <a:ext cx="631756" cy="792088"/>
          </a:xfrm>
          <a:prstGeom prst="ellipse">
            <a:avLst/>
          </a:prstGeom>
          <a:solidFill>
            <a:srgbClr val="FD796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a:t>
            </a:r>
          </a:p>
        </p:txBody>
      </p:sp>
    </p:spTree>
    <p:extLst>
      <p:ext uri="{BB962C8B-B14F-4D97-AF65-F5344CB8AC3E}">
        <p14:creationId xmlns:p14="http://schemas.microsoft.com/office/powerpoint/2010/main" val="1042319097"/>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6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7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65"/>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69"/>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70"/>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71"/>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64"/>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67"/>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68"/>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28"/>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29"/>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30"/>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31"/>
                                        </p:tgtEl>
                                        <p:attrNameLst>
                                          <p:attrName>style.visibility</p:attrName>
                                        </p:attrNameLst>
                                      </p:cBhvr>
                                      <p:to>
                                        <p:strVal val="visible"/>
                                      </p:to>
                                    </p:set>
                                  </p:childTnLst>
                                </p:cTn>
                              </p:par>
                              <p:par>
                                <p:cTn id="65" presetID="1" presetClass="entr" presetSubtype="0" fill="hold" grpId="0" nodeType="withEffect">
                                  <p:stCondLst>
                                    <p:cond delay="0"/>
                                  </p:stCondLst>
                                  <p:childTnLst>
                                    <p:set>
                                      <p:cBhvr>
                                        <p:cTn id="66" dur="1" fill="hold">
                                          <p:stCondLst>
                                            <p:cond delay="0"/>
                                          </p:stCondLst>
                                        </p:cTn>
                                        <p:tgtEl>
                                          <p:spTgt spid="32"/>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0"/>
                                          </p:stCondLst>
                                        </p:cTn>
                                        <p:tgtEl>
                                          <p:spTgt spid="33"/>
                                        </p:tgtEl>
                                        <p:attrNameLst>
                                          <p:attrName>style.visibility</p:attrName>
                                        </p:attrNameLst>
                                      </p:cBhvr>
                                      <p:to>
                                        <p:strVal val="visible"/>
                                      </p:to>
                                    </p:set>
                                  </p:childTnLst>
                                </p:cTn>
                              </p:par>
                              <p:par>
                                <p:cTn id="69" presetID="1" presetClass="entr" presetSubtype="0" fill="hold" grpId="0" nodeType="withEffect">
                                  <p:stCondLst>
                                    <p:cond delay="0"/>
                                  </p:stCondLst>
                                  <p:childTnLst>
                                    <p:set>
                                      <p:cBhvr>
                                        <p:cTn id="70" dur="1" fill="hold">
                                          <p:stCondLst>
                                            <p:cond delay="0"/>
                                          </p:stCondLst>
                                        </p:cTn>
                                        <p:tgtEl>
                                          <p:spTgt spid="35"/>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23"/>
                                        </p:tgtEl>
                                        <p:attrNameLst>
                                          <p:attrName>style.visibility</p:attrName>
                                        </p:attrNameLst>
                                      </p:cBhvr>
                                      <p:to>
                                        <p:strVal val="visible"/>
                                      </p:to>
                                    </p:set>
                                  </p:childTnLst>
                                </p:cTn>
                              </p:par>
                              <p:par>
                                <p:cTn id="75" presetID="1" presetClass="entr" presetSubtype="0" fill="hold" grpId="0" nodeType="withEffect">
                                  <p:stCondLst>
                                    <p:cond delay="0"/>
                                  </p:stCondLst>
                                  <p:childTnLst>
                                    <p:set>
                                      <p:cBhvr>
                                        <p:cTn id="76" dur="1" fill="hold">
                                          <p:stCondLst>
                                            <p:cond delay="0"/>
                                          </p:stCondLst>
                                        </p:cTn>
                                        <p:tgtEl>
                                          <p:spTgt spid="22"/>
                                        </p:tgtEl>
                                        <p:attrNameLst>
                                          <p:attrName>style.visibility</p:attrName>
                                        </p:attrNameLst>
                                      </p:cBhvr>
                                      <p:to>
                                        <p:strVal val="visible"/>
                                      </p:to>
                                    </p:set>
                                  </p:childTnLst>
                                </p:cTn>
                              </p:par>
                            </p:childTnLst>
                          </p:cTn>
                        </p:par>
                      </p:childTnLst>
                    </p:cTn>
                  </p:par>
                  <p:par>
                    <p:cTn id="77" fill="hold">
                      <p:stCondLst>
                        <p:cond delay="indefinite"/>
                      </p:stCondLst>
                      <p:childTnLst>
                        <p:par>
                          <p:cTn id="78" fill="hold">
                            <p:stCondLst>
                              <p:cond delay="0"/>
                            </p:stCondLst>
                            <p:childTnLst>
                              <p:par>
                                <p:cTn id="79" presetID="1" presetClass="entr" presetSubtype="0" fill="hold" grpId="0" nodeType="clickEffect">
                                  <p:stCondLst>
                                    <p:cond delay="0"/>
                                  </p:stCondLst>
                                  <p:childTnLst>
                                    <p:set>
                                      <p:cBhvr>
                                        <p:cTn id="80"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4" grpId="0" animBg="1"/>
      <p:bldP spid="365" grpId="0" animBg="1"/>
      <p:bldP spid="366" grpId="0" animBg="1"/>
      <p:bldP spid="367" grpId="0" animBg="1"/>
      <p:bldP spid="368" grpId="0" animBg="1"/>
      <p:bldP spid="369" grpId="0" animBg="1"/>
      <p:bldP spid="370" grpId="0" animBg="1"/>
      <p:bldP spid="371" grpId="0" animBg="1"/>
      <p:bldP spid="375"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 name="TextBox 128"/>
          <p:cNvSpPr txBox="1"/>
          <p:nvPr/>
        </p:nvSpPr>
        <p:spPr>
          <a:xfrm>
            <a:off x="2032050" y="706885"/>
            <a:ext cx="782724" cy="1107996"/>
          </a:xfrm>
          <a:prstGeom prst="rect">
            <a:avLst/>
          </a:prstGeom>
          <a:noFill/>
        </p:spPr>
        <p:txBody>
          <a:bodyPr wrap="square" rtlCol="0">
            <a:spAutoFit/>
          </a:bodyPr>
          <a:lstStyle/>
          <a:p>
            <a:r>
              <a:rPr lang="en-GB" sz="6600" dirty="0">
                <a:latin typeface="Comic Sans MS" pitchFamily="66" charset="0"/>
              </a:rPr>
              <a:t>3</a:t>
            </a:r>
          </a:p>
        </p:txBody>
      </p:sp>
      <p:sp>
        <p:nvSpPr>
          <p:cNvPr id="131" name="Rectangle 130"/>
          <p:cNvSpPr/>
          <p:nvPr/>
        </p:nvSpPr>
        <p:spPr>
          <a:xfrm>
            <a:off x="3664586" y="699774"/>
            <a:ext cx="701259" cy="1107996"/>
          </a:xfrm>
          <a:prstGeom prst="rect">
            <a:avLst/>
          </a:prstGeom>
        </p:spPr>
        <p:txBody>
          <a:bodyPr wrap="none">
            <a:spAutoFit/>
          </a:bodyPr>
          <a:lstStyle/>
          <a:p>
            <a:pPr lvl="0"/>
            <a:r>
              <a:rPr lang="en-GB" sz="6600" dirty="0">
                <a:solidFill>
                  <a:prstClr val="black"/>
                </a:solidFill>
                <a:latin typeface="Comic Sans MS" pitchFamily="66" charset="0"/>
              </a:rPr>
              <a:t>4</a:t>
            </a:r>
          </a:p>
        </p:txBody>
      </p:sp>
      <p:sp>
        <p:nvSpPr>
          <p:cNvPr id="132" name="Rectangle 131"/>
          <p:cNvSpPr/>
          <p:nvPr/>
        </p:nvSpPr>
        <p:spPr>
          <a:xfrm>
            <a:off x="5054679" y="699774"/>
            <a:ext cx="701259" cy="1107996"/>
          </a:xfrm>
          <a:prstGeom prst="rect">
            <a:avLst/>
          </a:prstGeom>
        </p:spPr>
        <p:txBody>
          <a:bodyPr wrap="none">
            <a:spAutoFit/>
          </a:bodyPr>
          <a:lstStyle/>
          <a:p>
            <a:pPr lvl="0"/>
            <a:r>
              <a:rPr lang="en-GB" sz="6600" dirty="0">
                <a:solidFill>
                  <a:prstClr val="black"/>
                </a:solidFill>
                <a:latin typeface="Comic Sans MS" pitchFamily="66" charset="0"/>
              </a:rPr>
              <a:t>6</a:t>
            </a:r>
          </a:p>
        </p:txBody>
      </p:sp>
      <p:sp>
        <p:nvSpPr>
          <p:cNvPr id="133" name="TextBox 132"/>
          <p:cNvSpPr txBox="1"/>
          <p:nvPr/>
        </p:nvSpPr>
        <p:spPr>
          <a:xfrm>
            <a:off x="1117534" y="2686621"/>
            <a:ext cx="782724" cy="1323439"/>
          </a:xfrm>
          <a:prstGeom prst="rect">
            <a:avLst/>
          </a:prstGeom>
          <a:noFill/>
        </p:spPr>
        <p:txBody>
          <a:bodyPr wrap="square" rtlCol="0">
            <a:spAutoFit/>
          </a:bodyPr>
          <a:lstStyle/>
          <a:p>
            <a:r>
              <a:rPr lang="en-GB" sz="8000" dirty="0">
                <a:latin typeface="Comic Sans MS" pitchFamily="66" charset="0"/>
              </a:rPr>
              <a:t>+</a:t>
            </a:r>
          </a:p>
        </p:txBody>
      </p:sp>
      <p:sp>
        <p:nvSpPr>
          <p:cNvPr id="134" name="TextBox 133"/>
          <p:cNvSpPr txBox="1"/>
          <p:nvPr/>
        </p:nvSpPr>
        <p:spPr>
          <a:xfrm>
            <a:off x="2028140" y="2972440"/>
            <a:ext cx="782724" cy="1107996"/>
          </a:xfrm>
          <a:prstGeom prst="rect">
            <a:avLst/>
          </a:prstGeom>
          <a:noFill/>
        </p:spPr>
        <p:txBody>
          <a:bodyPr wrap="square" rtlCol="0">
            <a:spAutoFit/>
          </a:bodyPr>
          <a:lstStyle/>
          <a:p>
            <a:r>
              <a:rPr lang="en-GB" sz="6600" dirty="0">
                <a:latin typeface="Comic Sans MS" pitchFamily="66" charset="0"/>
              </a:rPr>
              <a:t>1</a:t>
            </a:r>
          </a:p>
        </p:txBody>
      </p:sp>
      <p:sp>
        <p:nvSpPr>
          <p:cNvPr id="135" name="TextBox 134"/>
          <p:cNvSpPr txBox="1"/>
          <p:nvPr/>
        </p:nvSpPr>
        <p:spPr>
          <a:xfrm>
            <a:off x="3605146" y="2943048"/>
            <a:ext cx="782724" cy="1107996"/>
          </a:xfrm>
          <a:prstGeom prst="rect">
            <a:avLst/>
          </a:prstGeom>
          <a:noFill/>
        </p:spPr>
        <p:txBody>
          <a:bodyPr wrap="square" rtlCol="0">
            <a:spAutoFit/>
          </a:bodyPr>
          <a:lstStyle/>
          <a:p>
            <a:r>
              <a:rPr lang="en-GB" sz="6600" dirty="0">
                <a:latin typeface="Comic Sans MS" pitchFamily="66" charset="0"/>
              </a:rPr>
              <a:t>2</a:t>
            </a:r>
          </a:p>
        </p:txBody>
      </p:sp>
      <p:sp>
        <p:nvSpPr>
          <p:cNvPr id="136" name="TextBox 135"/>
          <p:cNvSpPr txBox="1"/>
          <p:nvPr/>
        </p:nvSpPr>
        <p:spPr>
          <a:xfrm>
            <a:off x="5054678" y="2925934"/>
            <a:ext cx="782724" cy="1107996"/>
          </a:xfrm>
          <a:prstGeom prst="rect">
            <a:avLst/>
          </a:prstGeom>
          <a:noFill/>
        </p:spPr>
        <p:txBody>
          <a:bodyPr wrap="square" rtlCol="0">
            <a:spAutoFit/>
          </a:bodyPr>
          <a:lstStyle/>
          <a:p>
            <a:r>
              <a:rPr lang="en-GB" sz="6600" dirty="0">
                <a:latin typeface="Comic Sans MS" pitchFamily="66" charset="0"/>
              </a:rPr>
              <a:t>7</a:t>
            </a:r>
          </a:p>
        </p:txBody>
      </p:sp>
      <p:sp>
        <p:nvSpPr>
          <p:cNvPr id="364" name="Oval 363"/>
          <p:cNvSpPr/>
          <p:nvPr/>
        </p:nvSpPr>
        <p:spPr>
          <a:xfrm>
            <a:off x="1554409" y="1663049"/>
            <a:ext cx="793520" cy="792088"/>
          </a:xfrm>
          <a:prstGeom prst="ellipse">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Comic Sans MS" pitchFamily="66" charset="0"/>
              </a:rPr>
              <a:t>100</a:t>
            </a:r>
          </a:p>
        </p:txBody>
      </p:sp>
      <p:sp>
        <p:nvSpPr>
          <p:cNvPr id="365" name="Oval 364"/>
          <p:cNvSpPr/>
          <p:nvPr/>
        </p:nvSpPr>
        <p:spPr>
          <a:xfrm>
            <a:off x="3146729" y="1663049"/>
            <a:ext cx="780669" cy="792088"/>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10</a:t>
            </a:r>
          </a:p>
        </p:txBody>
      </p:sp>
      <p:sp>
        <p:nvSpPr>
          <p:cNvPr id="366" name="Oval 365"/>
          <p:cNvSpPr/>
          <p:nvPr/>
        </p:nvSpPr>
        <p:spPr>
          <a:xfrm>
            <a:off x="4962373" y="1663049"/>
            <a:ext cx="631756" cy="792088"/>
          </a:xfrm>
          <a:prstGeom prst="ellipse">
            <a:avLst/>
          </a:prstGeom>
          <a:solidFill>
            <a:srgbClr val="FD796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a:t>
            </a:r>
          </a:p>
        </p:txBody>
      </p:sp>
      <p:sp>
        <p:nvSpPr>
          <p:cNvPr id="367" name="Oval 366"/>
          <p:cNvSpPr/>
          <p:nvPr/>
        </p:nvSpPr>
        <p:spPr>
          <a:xfrm>
            <a:off x="1743971" y="2089117"/>
            <a:ext cx="844352" cy="792088"/>
          </a:xfrm>
          <a:prstGeom prst="ellipse">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Comic Sans MS" pitchFamily="66" charset="0"/>
              </a:rPr>
              <a:t>100</a:t>
            </a:r>
          </a:p>
        </p:txBody>
      </p:sp>
      <p:sp>
        <p:nvSpPr>
          <p:cNvPr id="368" name="Oval 367"/>
          <p:cNvSpPr/>
          <p:nvPr/>
        </p:nvSpPr>
        <p:spPr>
          <a:xfrm>
            <a:off x="2304996" y="1610449"/>
            <a:ext cx="841733" cy="792088"/>
          </a:xfrm>
          <a:prstGeom prst="ellipse">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Comic Sans MS" pitchFamily="66" charset="0"/>
              </a:rPr>
              <a:t>100</a:t>
            </a:r>
          </a:p>
        </p:txBody>
      </p:sp>
      <p:sp>
        <p:nvSpPr>
          <p:cNvPr id="369" name="Oval 368"/>
          <p:cNvSpPr/>
          <p:nvPr/>
        </p:nvSpPr>
        <p:spPr>
          <a:xfrm>
            <a:off x="3690202" y="1610449"/>
            <a:ext cx="917205" cy="792088"/>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10</a:t>
            </a:r>
          </a:p>
        </p:txBody>
      </p:sp>
      <p:sp>
        <p:nvSpPr>
          <p:cNvPr id="370" name="Oval 369"/>
          <p:cNvSpPr/>
          <p:nvPr/>
        </p:nvSpPr>
        <p:spPr>
          <a:xfrm>
            <a:off x="3146729" y="2128329"/>
            <a:ext cx="859352" cy="792088"/>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10</a:t>
            </a:r>
          </a:p>
        </p:txBody>
      </p:sp>
      <p:sp>
        <p:nvSpPr>
          <p:cNvPr id="371" name="Oval 370"/>
          <p:cNvSpPr/>
          <p:nvPr/>
        </p:nvSpPr>
        <p:spPr>
          <a:xfrm>
            <a:off x="3832927" y="2059093"/>
            <a:ext cx="944037" cy="792088"/>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10</a:t>
            </a:r>
          </a:p>
        </p:txBody>
      </p:sp>
      <p:sp>
        <p:nvSpPr>
          <p:cNvPr id="375" name="Oval 374"/>
          <p:cNvSpPr/>
          <p:nvPr/>
        </p:nvSpPr>
        <p:spPr>
          <a:xfrm>
            <a:off x="5446040" y="1554966"/>
            <a:ext cx="631756" cy="792088"/>
          </a:xfrm>
          <a:prstGeom prst="ellipse">
            <a:avLst/>
          </a:prstGeom>
          <a:solidFill>
            <a:srgbClr val="FD796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a:t>
            </a:r>
          </a:p>
        </p:txBody>
      </p:sp>
      <p:cxnSp>
        <p:nvCxnSpPr>
          <p:cNvPr id="377" name="Straight Connector 376"/>
          <p:cNvCxnSpPr/>
          <p:nvPr/>
        </p:nvCxnSpPr>
        <p:spPr>
          <a:xfrm>
            <a:off x="1272175" y="4941168"/>
            <a:ext cx="4725617"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8" name="Straight Connector 377"/>
          <p:cNvCxnSpPr/>
          <p:nvPr/>
        </p:nvCxnSpPr>
        <p:spPr>
          <a:xfrm>
            <a:off x="1262472" y="6525344"/>
            <a:ext cx="4725617"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379" name="TextBox 378"/>
          <p:cNvSpPr txBox="1"/>
          <p:nvPr/>
        </p:nvSpPr>
        <p:spPr>
          <a:xfrm>
            <a:off x="1895739" y="316734"/>
            <a:ext cx="5970627" cy="707886"/>
          </a:xfrm>
          <a:prstGeom prst="rect">
            <a:avLst/>
          </a:prstGeom>
          <a:noFill/>
        </p:spPr>
        <p:txBody>
          <a:bodyPr wrap="square" rtlCol="0">
            <a:spAutoFit/>
          </a:bodyPr>
          <a:lstStyle/>
          <a:p>
            <a:r>
              <a:rPr lang="en-GB" sz="2000" dirty="0">
                <a:latin typeface="Comic Sans MS" pitchFamily="66" charset="0"/>
              </a:rPr>
              <a:t>Hundreds 	         Tens	      Ones	 346 + 127 = </a:t>
            </a:r>
          </a:p>
        </p:txBody>
      </p:sp>
      <p:sp>
        <p:nvSpPr>
          <p:cNvPr id="21" name="Oval 20"/>
          <p:cNvSpPr/>
          <p:nvPr/>
        </p:nvSpPr>
        <p:spPr>
          <a:xfrm>
            <a:off x="1900258" y="3807998"/>
            <a:ext cx="910606" cy="792088"/>
          </a:xfrm>
          <a:prstGeom prst="ellipse">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Comic Sans MS" pitchFamily="66" charset="0"/>
              </a:rPr>
              <a:t>100</a:t>
            </a:r>
          </a:p>
        </p:txBody>
      </p:sp>
      <p:sp>
        <p:nvSpPr>
          <p:cNvPr id="22" name="Oval 21"/>
          <p:cNvSpPr/>
          <p:nvPr/>
        </p:nvSpPr>
        <p:spPr>
          <a:xfrm>
            <a:off x="3336292" y="3850306"/>
            <a:ext cx="812514" cy="792088"/>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10</a:t>
            </a:r>
          </a:p>
        </p:txBody>
      </p:sp>
      <p:sp>
        <p:nvSpPr>
          <p:cNvPr id="23" name="Oval 22"/>
          <p:cNvSpPr/>
          <p:nvPr/>
        </p:nvSpPr>
        <p:spPr>
          <a:xfrm>
            <a:off x="3975652" y="3781070"/>
            <a:ext cx="801312" cy="792088"/>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10</a:t>
            </a:r>
          </a:p>
        </p:txBody>
      </p:sp>
      <p:sp>
        <p:nvSpPr>
          <p:cNvPr id="24" name="Oval 23"/>
          <p:cNvSpPr/>
          <p:nvPr/>
        </p:nvSpPr>
        <p:spPr>
          <a:xfrm>
            <a:off x="5076673" y="1815449"/>
            <a:ext cx="631756" cy="792088"/>
          </a:xfrm>
          <a:prstGeom prst="ellipse">
            <a:avLst/>
          </a:prstGeom>
          <a:solidFill>
            <a:srgbClr val="FD796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a:t>
            </a:r>
          </a:p>
        </p:txBody>
      </p:sp>
      <p:sp>
        <p:nvSpPr>
          <p:cNvPr id="25" name="Oval 24"/>
          <p:cNvSpPr/>
          <p:nvPr/>
        </p:nvSpPr>
        <p:spPr>
          <a:xfrm>
            <a:off x="5560340" y="1707366"/>
            <a:ext cx="631756" cy="792088"/>
          </a:xfrm>
          <a:prstGeom prst="ellipse">
            <a:avLst/>
          </a:prstGeom>
          <a:solidFill>
            <a:srgbClr val="FD796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a:t>
            </a:r>
          </a:p>
        </p:txBody>
      </p:sp>
      <p:sp>
        <p:nvSpPr>
          <p:cNvPr id="26" name="Oval 25"/>
          <p:cNvSpPr/>
          <p:nvPr/>
        </p:nvSpPr>
        <p:spPr>
          <a:xfrm>
            <a:off x="5190973" y="1967849"/>
            <a:ext cx="631756" cy="792088"/>
          </a:xfrm>
          <a:prstGeom prst="ellipse">
            <a:avLst/>
          </a:prstGeom>
          <a:solidFill>
            <a:srgbClr val="FD796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a:t>
            </a:r>
          </a:p>
        </p:txBody>
      </p:sp>
      <p:sp>
        <p:nvSpPr>
          <p:cNvPr id="27" name="Oval 26"/>
          <p:cNvSpPr/>
          <p:nvPr/>
        </p:nvSpPr>
        <p:spPr>
          <a:xfrm>
            <a:off x="5674640" y="1859766"/>
            <a:ext cx="631756" cy="792088"/>
          </a:xfrm>
          <a:prstGeom prst="ellipse">
            <a:avLst/>
          </a:prstGeom>
          <a:solidFill>
            <a:srgbClr val="FD796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a:t>
            </a:r>
          </a:p>
        </p:txBody>
      </p:sp>
      <p:sp>
        <p:nvSpPr>
          <p:cNvPr id="28" name="Oval 27"/>
          <p:cNvSpPr/>
          <p:nvPr/>
        </p:nvSpPr>
        <p:spPr>
          <a:xfrm>
            <a:off x="5049651" y="3729130"/>
            <a:ext cx="631756" cy="792088"/>
          </a:xfrm>
          <a:prstGeom prst="ellipse">
            <a:avLst/>
          </a:prstGeom>
          <a:solidFill>
            <a:srgbClr val="FD796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a:t>
            </a:r>
          </a:p>
        </p:txBody>
      </p:sp>
      <p:sp>
        <p:nvSpPr>
          <p:cNvPr id="29" name="Oval 28"/>
          <p:cNvSpPr/>
          <p:nvPr/>
        </p:nvSpPr>
        <p:spPr>
          <a:xfrm>
            <a:off x="5533317" y="3621047"/>
            <a:ext cx="631756" cy="792088"/>
          </a:xfrm>
          <a:prstGeom prst="ellipse">
            <a:avLst/>
          </a:prstGeom>
          <a:solidFill>
            <a:srgbClr val="FD796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a:t>
            </a:r>
          </a:p>
        </p:txBody>
      </p:sp>
      <p:sp>
        <p:nvSpPr>
          <p:cNvPr id="30" name="Oval 29"/>
          <p:cNvSpPr/>
          <p:nvPr/>
        </p:nvSpPr>
        <p:spPr>
          <a:xfrm>
            <a:off x="5163951" y="3881530"/>
            <a:ext cx="631756" cy="792088"/>
          </a:xfrm>
          <a:prstGeom prst="ellipse">
            <a:avLst/>
          </a:prstGeom>
          <a:solidFill>
            <a:srgbClr val="FD796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a:t>
            </a:r>
          </a:p>
        </p:txBody>
      </p:sp>
      <p:sp>
        <p:nvSpPr>
          <p:cNvPr id="31" name="Oval 30"/>
          <p:cNvSpPr/>
          <p:nvPr/>
        </p:nvSpPr>
        <p:spPr>
          <a:xfrm>
            <a:off x="5647617" y="3773447"/>
            <a:ext cx="631756" cy="792088"/>
          </a:xfrm>
          <a:prstGeom prst="ellipse">
            <a:avLst/>
          </a:prstGeom>
          <a:solidFill>
            <a:srgbClr val="FD796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a:t>
            </a:r>
          </a:p>
        </p:txBody>
      </p:sp>
      <p:sp>
        <p:nvSpPr>
          <p:cNvPr id="32" name="Oval 31"/>
          <p:cNvSpPr/>
          <p:nvPr/>
        </p:nvSpPr>
        <p:spPr>
          <a:xfrm>
            <a:off x="5278251" y="4033930"/>
            <a:ext cx="631756" cy="792088"/>
          </a:xfrm>
          <a:prstGeom prst="ellipse">
            <a:avLst/>
          </a:prstGeom>
          <a:solidFill>
            <a:srgbClr val="FD796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a:t>
            </a:r>
          </a:p>
        </p:txBody>
      </p:sp>
      <p:sp>
        <p:nvSpPr>
          <p:cNvPr id="33" name="Oval 32"/>
          <p:cNvSpPr/>
          <p:nvPr/>
        </p:nvSpPr>
        <p:spPr>
          <a:xfrm>
            <a:off x="5761917" y="3925847"/>
            <a:ext cx="631756" cy="792088"/>
          </a:xfrm>
          <a:prstGeom prst="ellipse">
            <a:avLst/>
          </a:prstGeom>
          <a:solidFill>
            <a:srgbClr val="FD796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a:t>
            </a:r>
          </a:p>
        </p:txBody>
      </p:sp>
      <p:sp>
        <p:nvSpPr>
          <p:cNvPr id="35" name="Oval 34"/>
          <p:cNvSpPr/>
          <p:nvPr/>
        </p:nvSpPr>
        <p:spPr>
          <a:xfrm>
            <a:off x="5392551" y="4186330"/>
            <a:ext cx="631756" cy="792088"/>
          </a:xfrm>
          <a:prstGeom prst="ellipse">
            <a:avLst/>
          </a:prstGeom>
          <a:solidFill>
            <a:srgbClr val="FD796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a:t>
            </a:r>
          </a:p>
        </p:txBody>
      </p:sp>
    </p:spTree>
    <p:extLst>
      <p:ext uri="{BB962C8B-B14F-4D97-AF65-F5344CB8AC3E}">
        <p14:creationId xmlns:p14="http://schemas.microsoft.com/office/powerpoint/2010/main" val="1143788217"/>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path" presetSubtype="0" accel="50000" decel="50000" fill="hold" grpId="0" nodeType="clickEffect">
                                  <p:stCondLst>
                                    <p:cond delay="0"/>
                                  </p:stCondLst>
                                  <p:childTnLst>
                                    <p:animMotion origin="layout" path="M -1.38889E-6 0.0044 L 0.05452 0.04093 C 0.06597 0.04925 0.08299 0.05411 0.10087 0.05411 C 0.12118 0.05411 0.13733 0.04925 0.14879 0.04093 L 0.20365 0.0044 " pathEditMode="relative" rAng="0" ptsTypes="FffFF">
                                      <p:cBhvr>
                                        <p:cTn id="6" dur="2000" fill="hold"/>
                                        <p:tgtEl>
                                          <p:spTgt spid="366"/>
                                        </p:tgtEl>
                                        <p:attrNameLst>
                                          <p:attrName>ppt_x</p:attrName>
                                          <p:attrName>ppt_y</p:attrName>
                                        </p:attrNameLst>
                                      </p:cBhvr>
                                      <p:rCtr x="10174" y="2474"/>
                                    </p:animMotion>
                                  </p:childTnLst>
                                </p:cTn>
                              </p:par>
                              <p:par>
                                <p:cTn id="7" presetID="37" presetClass="path" presetSubtype="0" accel="50000" decel="50000" fill="hold" grpId="0" nodeType="withEffect">
                                  <p:stCondLst>
                                    <p:cond delay="0"/>
                                  </p:stCondLst>
                                  <p:childTnLst>
                                    <p:animMotion origin="layout" path="M 2.5E-6 0.00439 L 0.05451 0.04093 C 0.06597 0.04925 0.08298 0.05411 0.10087 0.05411 C 0.12118 0.05411 0.13732 0.04925 0.14878 0.04093 L 0.20364 0.00439 " pathEditMode="relative" rAng="0" ptsTypes="FffFF">
                                      <p:cBhvr>
                                        <p:cTn id="8" dur="2000" fill="hold"/>
                                        <p:tgtEl>
                                          <p:spTgt spid="375"/>
                                        </p:tgtEl>
                                        <p:attrNameLst>
                                          <p:attrName>ppt_x</p:attrName>
                                          <p:attrName>ppt_y</p:attrName>
                                        </p:attrNameLst>
                                      </p:cBhvr>
                                      <p:rCtr x="10174" y="2474"/>
                                    </p:animMotion>
                                  </p:childTnLst>
                                </p:cTn>
                              </p:par>
                              <p:par>
                                <p:cTn id="9" presetID="37" presetClass="path" presetSubtype="0" accel="50000" decel="50000" fill="hold" grpId="0" nodeType="withEffect">
                                  <p:stCondLst>
                                    <p:cond delay="0"/>
                                  </p:stCondLst>
                                  <p:childTnLst>
                                    <p:animMotion origin="layout" path="M 1.94444E-6 0.00439 L 0.05451 0.04093 C 0.06597 0.04925 0.08298 0.0541 0.10087 0.0541 C 0.12118 0.0541 0.13732 0.04925 0.14878 0.04093 L 0.20364 0.00439 " pathEditMode="relative" rAng="0" ptsTypes="FffFF">
                                      <p:cBhvr>
                                        <p:cTn id="10" dur="2000" fill="hold"/>
                                        <p:tgtEl>
                                          <p:spTgt spid="24"/>
                                        </p:tgtEl>
                                        <p:attrNameLst>
                                          <p:attrName>ppt_x</p:attrName>
                                          <p:attrName>ppt_y</p:attrName>
                                        </p:attrNameLst>
                                      </p:cBhvr>
                                      <p:rCtr x="10174" y="2474"/>
                                    </p:animMotion>
                                  </p:childTnLst>
                                </p:cTn>
                              </p:par>
                              <p:par>
                                <p:cTn id="11" presetID="37" presetClass="path" presetSubtype="0" accel="50000" decel="50000" fill="hold" grpId="0" nodeType="withEffect">
                                  <p:stCondLst>
                                    <p:cond delay="0"/>
                                  </p:stCondLst>
                                  <p:childTnLst>
                                    <p:animMotion origin="layout" path="M -4.16667E-6 0.00439 L 0.05452 0.04092 C 0.06598 0.04925 0.08299 0.0541 0.10087 0.0541 C 0.12118 0.0541 0.13733 0.04925 0.14879 0.04092 L 0.20365 0.00439 " pathEditMode="relative" rAng="0" ptsTypes="FffFF">
                                      <p:cBhvr>
                                        <p:cTn id="12" dur="2000" fill="hold"/>
                                        <p:tgtEl>
                                          <p:spTgt spid="25"/>
                                        </p:tgtEl>
                                        <p:attrNameLst>
                                          <p:attrName>ppt_x</p:attrName>
                                          <p:attrName>ppt_y</p:attrName>
                                        </p:attrNameLst>
                                      </p:cBhvr>
                                      <p:rCtr x="10174" y="2474"/>
                                    </p:animMotion>
                                  </p:childTnLst>
                                </p:cTn>
                              </p:par>
                              <p:par>
                                <p:cTn id="13" presetID="37" presetClass="path" presetSubtype="0" accel="50000" decel="50000" fill="hold" grpId="0" nodeType="withEffect">
                                  <p:stCondLst>
                                    <p:cond delay="0"/>
                                  </p:stCondLst>
                                  <p:childTnLst>
                                    <p:animMotion origin="layout" path="M -4.72222E-6 0.00439 L 0.05452 0.04092 C 0.06598 0.04925 0.08299 0.0541 0.10087 0.0541 C 0.12119 0.0541 0.13733 0.04925 0.14879 0.04092 L 0.20365 0.00439 " pathEditMode="relative" rAng="0" ptsTypes="FffFF">
                                      <p:cBhvr>
                                        <p:cTn id="14" dur="2000" fill="hold"/>
                                        <p:tgtEl>
                                          <p:spTgt spid="26"/>
                                        </p:tgtEl>
                                        <p:attrNameLst>
                                          <p:attrName>ppt_x</p:attrName>
                                          <p:attrName>ppt_y</p:attrName>
                                        </p:attrNameLst>
                                      </p:cBhvr>
                                      <p:rCtr x="10174" y="2474"/>
                                    </p:animMotion>
                                  </p:childTnLst>
                                </p:cTn>
                              </p:par>
                              <p:par>
                                <p:cTn id="15" presetID="37" presetClass="path" presetSubtype="0" accel="50000" decel="50000" fill="hold" grpId="0" nodeType="withEffect">
                                  <p:stCondLst>
                                    <p:cond delay="0"/>
                                  </p:stCondLst>
                                  <p:childTnLst>
                                    <p:animMotion origin="layout" path="M -8.33333E-7 0.0044 L 0.05451 0.04093 C 0.06597 0.04925 0.08299 0.05411 0.10087 0.05411 C 0.12118 0.05411 0.13733 0.04925 0.14879 0.04093 L 0.20365 0.0044 " pathEditMode="relative" rAng="0" ptsTypes="FffFF">
                                      <p:cBhvr>
                                        <p:cTn id="16" dur="2000" fill="hold"/>
                                        <p:tgtEl>
                                          <p:spTgt spid="27"/>
                                        </p:tgtEl>
                                        <p:attrNameLst>
                                          <p:attrName>ppt_x</p:attrName>
                                          <p:attrName>ppt_y</p:attrName>
                                        </p:attrNameLst>
                                      </p:cBhvr>
                                      <p:rCtr x="10174" y="2474"/>
                                    </p:animMotion>
                                  </p:childTnLst>
                                </p:cTn>
                              </p:par>
                            </p:childTnLst>
                          </p:cTn>
                        </p:par>
                      </p:childTnLst>
                    </p:cTn>
                  </p:par>
                  <p:par>
                    <p:cTn id="17" fill="hold">
                      <p:stCondLst>
                        <p:cond delay="indefinite"/>
                      </p:stCondLst>
                      <p:childTnLst>
                        <p:par>
                          <p:cTn id="18" fill="hold">
                            <p:stCondLst>
                              <p:cond delay="0"/>
                            </p:stCondLst>
                            <p:childTnLst>
                              <p:par>
                                <p:cTn id="19" presetID="37" presetClass="path" presetSubtype="0" accel="50000" decel="50000" fill="hold" grpId="0" nodeType="clickEffect">
                                  <p:stCondLst>
                                    <p:cond delay="0"/>
                                  </p:stCondLst>
                                  <p:childTnLst>
                                    <p:animMotion origin="layout" path="M -0.01024 -0.02127 L 0.08056 -0.02797 C 0.09966 -0.0289 0.12396 -0.04069 0.14601 -0.05849 C 0.17084 -0.08 0.18837 -0.10335 0.19688 -0.12647 L 0.2415 -0.23283 " pathEditMode="relative" rAng="-1928953" ptsTypes="FffFF">
                                      <p:cBhvr>
                                        <p:cTn id="20" dur="2000" fill="hold"/>
                                        <p:tgtEl>
                                          <p:spTgt spid="28"/>
                                        </p:tgtEl>
                                        <p:attrNameLst>
                                          <p:attrName>ppt_x</p:attrName>
                                          <p:attrName>ppt_y</p:attrName>
                                        </p:attrNameLst>
                                      </p:cBhvr>
                                      <p:rCtr x="14167" y="-7237"/>
                                    </p:animMotion>
                                  </p:childTnLst>
                                </p:cTn>
                              </p:par>
                              <p:par>
                                <p:cTn id="21" presetID="37" presetClass="path" presetSubtype="0" accel="50000" decel="50000" fill="hold" grpId="0" nodeType="withEffect">
                                  <p:stCondLst>
                                    <p:cond delay="0"/>
                                  </p:stCondLst>
                                  <p:childTnLst>
                                    <p:animMotion origin="layout" path="M -0.01024 -0.0215 L 0.08021 -0.02798 C 0.09931 -0.02867 0.12361 -0.04069 0.14549 -0.05827 C 0.17014 -0.07977 0.1875 -0.10289 0.19636 -0.12601 L 0.24045 -0.23214 " pathEditMode="relative" rAng="-1928953" ptsTypes="FffFF">
                                      <p:cBhvr>
                                        <p:cTn id="22" dur="2000" fill="hold"/>
                                        <p:tgtEl>
                                          <p:spTgt spid="30"/>
                                        </p:tgtEl>
                                        <p:attrNameLst>
                                          <p:attrName>ppt_x</p:attrName>
                                          <p:attrName>ppt_y</p:attrName>
                                        </p:attrNameLst>
                                      </p:cBhvr>
                                      <p:rCtr x="14115" y="-7191"/>
                                    </p:animMotion>
                                  </p:childTnLst>
                                </p:cTn>
                              </p:par>
                              <p:par>
                                <p:cTn id="23" presetID="37" presetClass="path" presetSubtype="0" accel="50000" decel="50000" fill="hold" grpId="0" nodeType="withEffect">
                                  <p:stCondLst>
                                    <p:cond delay="0"/>
                                  </p:stCondLst>
                                  <p:childTnLst>
                                    <p:animMotion origin="layout" path="M -0.01025 -0.02151 L 0.08021 -0.02798 C 0.0993 -0.02867 0.12361 -0.0407 0.14548 -0.05827 C 0.17014 -0.07977 0.1875 -0.10289 0.19635 -0.12601 L 0.24045 -0.23214 " pathEditMode="relative" rAng="-1928953" ptsTypes="FffFF">
                                      <p:cBhvr>
                                        <p:cTn id="24" dur="2000" fill="hold"/>
                                        <p:tgtEl>
                                          <p:spTgt spid="31"/>
                                        </p:tgtEl>
                                        <p:attrNameLst>
                                          <p:attrName>ppt_x</p:attrName>
                                          <p:attrName>ppt_y</p:attrName>
                                        </p:attrNameLst>
                                      </p:cBhvr>
                                      <p:rCtr x="14115" y="-7191"/>
                                    </p:animMotion>
                                  </p:childTnLst>
                                </p:cTn>
                              </p:par>
                              <p:par>
                                <p:cTn id="25" presetID="37" presetClass="path" presetSubtype="0" accel="50000" decel="50000" fill="hold" grpId="0" nodeType="withEffect">
                                  <p:stCondLst>
                                    <p:cond delay="0"/>
                                  </p:stCondLst>
                                  <p:childTnLst>
                                    <p:animMotion origin="layout" path="M -0.01024 -0.02151 L 0.08021 -0.02798 C 0.0993 -0.02867 0.12361 -0.0407 0.14548 -0.05827 C 0.17014 -0.07977 0.1875 -0.10289 0.19635 -0.12601 L 0.24045 -0.23214 " pathEditMode="relative" rAng="-1928953" ptsTypes="FffFF">
                                      <p:cBhvr>
                                        <p:cTn id="26" dur="2000" fill="hold"/>
                                        <p:tgtEl>
                                          <p:spTgt spid="32"/>
                                        </p:tgtEl>
                                        <p:attrNameLst>
                                          <p:attrName>ppt_x</p:attrName>
                                          <p:attrName>ppt_y</p:attrName>
                                        </p:attrNameLst>
                                      </p:cBhvr>
                                      <p:rCtr x="14115" y="-7191"/>
                                    </p:animMotion>
                                  </p:childTnLst>
                                </p:cTn>
                              </p:par>
                              <p:par>
                                <p:cTn id="27" presetID="37" presetClass="path" presetSubtype="0" accel="50000" decel="50000" fill="hold" grpId="0" nodeType="withEffect">
                                  <p:stCondLst>
                                    <p:cond delay="0"/>
                                  </p:stCondLst>
                                  <p:childTnLst>
                                    <p:animMotion origin="layout" path="M -0.01024 -0.0215 L 0.08021 -0.02797 C 0.09931 -0.02867 0.12362 -0.04069 0.14549 -0.05826 C 0.17014 -0.07976 0.1875 -0.10289 0.19636 -0.12601 L 0.24046 -0.23213 " pathEditMode="relative" rAng="-1928953" ptsTypes="FffFF">
                                      <p:cBhvr>
                                        <p:cTn id="28" dur="2000" fill="hold"/>
                                        <p:tgtEl>
                                          <p:spTgt spid="33"/>
                                        </p:tgtEl>
                                        <p:attrNameLst>
                                          <p:attrName>ppt_x</p:attrName>
                                          <p:attrName>ppt_y</p:attrName>
                                        </p:attrNameLst>
                                      </p:cBhvr>
                                      <p:rCtr x="14115" y="-7191"/>
                                    </p:animMotion>
                                  </p:childTnLst>
                                </p:cTn>
                              </p:par>
                              <p:par>
                                <p:cTn id="29" presetID="37" presetClass="path" presetSubtype="0" accel="50000" decel="50000" fill="hold" grpId="0" nodeType="withEffect">
                                  <p:stCondLst>
                                    <p:cond delay="0"/>
                                  </p:stCondLst>
                                  <p:childTnLst>
                                    <p:animMotion origin="layout" path="M -0.01024 -0.0215 L 0.08021 -0.02797 C 0.09931 -0.02867 0.12362 -0.04069 0.14549 -0.05826 C 0.17014 -0.07977 0.18751 -0.10289 0.19636 -0.12601 L 0.24046 -0.23214 " pathEditMode="relative" rAng="-1928953" ptsTypes="FffFF">
                                      <p:cBhvr>
                                        <p:cTn id="30" dur="2000" fill="hold"/>
                                        <p:tgtEl>
                                          <p:spTgt spid="35"/>
                                        </p:tgtEl>
                                        <p:attrNameLst>
                                          <p:attrName>ppt_x</p:attrName>
                                          <p:attrName>ppt_y</p:attrName>
                                        </p:attrNameLst>
                                      </p:cBhvr>
                                      <p:rCtr x="14115" y="-7191"/>
                                    </p:animMotion>
                                  </p:childTnLst>
                                </p:cTn>
                              </p:par>
                              <p:par>
                                <p:cTn id="31" presetID="37" presetClass="path" presetSubtype="0" accel="50000" decel="50000" fill="hold" grpId="0" nodeType="withEffect">
                                  <p:stCondLst>
                                    <p:cond delay="0"/>
                                  </p:stCondLst>
                                  <p:childTnLst>
                                    <p:animMotion origin="layout" path="M -0.01042 -0.0215 L 0.07952 -0.02728 C 0.09879 -0.02798 0.12292 -0.03977 0.14445 -0.05711 C 0.16892 -0.07861 0.18577 -0.10173 0.19479 -0.12485 L 0.23837 -0.23052 " pathEditMode="relative" rAng="-1928953" ptsTypes="FffFF">
                                      <p:cBhvr>
                                        <p:cTn id="32" dur="2000" fill="hold"/>
                                        <p:tgtEl>
                                          <p:spTgt spid="29"/>
                                        </p:tgtEl>
                                        <p:attrNameLst>
                                          <p:attrName>ppt_x</p:attrName>
                                          <p:attrName>ppt_y</p:attrName>
                                        </p:attrNameLst>
                                      </p:cBhvr>
                                      <p:rCtr x="14028" y="-707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6" grpId="0" animBg="1"/>
      <p:bldP spid="375"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 name="TextBox 128"/>
          <p:cNvSpPr txBox="1"/>
          <p:nvPr/>
        </p:nvSpPr>
        <p:spPr>
          <a:xfrm>
            <a:off x="2032050" y="706885"/>
            <a:ext cx="782724" cy="1107996"/>
          </a:xfrm>
          <a:prstGeom prst="rect">
            <a:avLst/>
          </a:prstGeom>
          <a:noFill/>
        </p:spPr>
        <p:txBody>
          <a:bodyPr wrap="square" rtlCol="0">
            <a:spAutoFit/>
          </a:bodyPr>
          <a:lstStyle/>
          <a:p>
            <a:r>
              <a:rPr lang="en-GB" sz="6600" dirty="0">
                <a:latin typeface="Comic Sans MS" pitchFamily="66" charset="0"/>
              </a:rPr>
              <a:t>3</a:t>
            </a:r>
          </a:p>
        </p:txBody>
      </p:sp>
      <p:sp>
        <p:nvSpPr>
          <p:cNvPr id="131" name="Rectangle 130"/>
          <p:cNvSpPr/>
          <p:nvPr/>
        </p:nvSpPr>
        <p:spPr>
          <a:xfrm>
            <a:off x="3664586" y="699774"/>
            <a:ext cx="701259" cy="1107996"/>
          </a:xfrm>
          <a:prstGeom prst="rect">
            <a:avLst/>
          </a:prstGeom>
        </p:spPr>
        <p:txBody>
          <a:bodyPr wrap="none">
            <a:spAutoFit/>
          </a:bodyPr>
          <a:lstStyle/>
          <a:p>
            <a:pPr lvl="0"/>
            <a:r>
              <a:rPr lang="en-GB" sz="6600" dirty="0">
                <a:solidFill>
                  <a:prstClr val="black"/>
                </a:solidFill>
                <a:latin typeface="Comic Sans MS" pitchFamily="66" charset="0"/>
              </a:rPr>
              <a:t>4</a:t>
            </a:r>
          </a:p>
        </p:txBody>
      </p:sp>
      <p:sp>
        <p:nvSpPr>
          <p:cNvPr id="132" name="Rectangle 131"/>
          <p:cNvSpPr/>
          <p:nvPr/>
        </p:nvSpPr>
        <p:spPr>
          <a:xfrm>
            <a:off x="5054679" y="699774"/>
            <a:ext cx="701259" cy="1107996"/>
          </a:xfrm>
          <a:prstGeom prst="rect">
            <a:avLst/>
          </a:prstGeom>
        </p:spPr>
        <p:txBody>
          <a:bodyPr wrap="none">
            <a:spAutoFit/>
          </a:bodyPr>
          <a:lstStyle/>
          <a:p>
            <a:pPr lvl="0"/>
            <a:r>
              <a:rPr lang="en-GB" sz="6600" dirty="0">
                <a:solidFill>
                  <a:prstClr val="black"/>
                </a:solidFill>
                <a:latin typeface="Comic Sans MS" pitchFamily="66" charset="0"/>
              </a:rPr>
              <a:t>6</a:t>
            </a:r>
          </a:p>
        </p:txBody>
      </p:sp>
      <p:sp>
        <p:nvSpPr>
          <p:cNvPr id="133" name="TextBox 132"/>
          <p:cNvSpPr txBox="1"/>
          <p:nvPr/>
        </p:nvSpPr>
        <p:spPr>
          <a:xfrm>
            <a:off x="1117534" y="2686621"/>
            <a:ext cx="782724" cy="1323439"/>
          </a:xfrm>
          <a:prstGeom prst="rect">
            <a:avLst/>
          </a:prstGeom>
          <a:noFill/>
        </p:spPr>
        <p:txBody>
          <a:bodyPr wrap="square" rtlCol="0">
            <a:spAutoFit/>
          </a:bodyPr>
          <a:lstStyle/>
          <a:p>
            <a:r>
              <a:rPr lang="en-GB" sz="8000" dirty="0">
                <a:latin typeface="Comic Sans MS" pitchFamily="66" charset="0"/>
              </a:rPr>
              <a:t>+</a:t>
            </a:r>
          </a:p>
        </p:txBody>
      </p:sp>
      <p:sp>
        <p:nvSpPr>
          <p:cNvPr id="134" name="TextBox 133"/>
          <p:cNvSpPr txBox="1"/>
          <p:nvPr/>
        </p:nvSpPr>
        <p:spPr>
          <a:xfrm>
            <a:off x="2028140" y="2972440"/>
            <a:ext cx="782724" cy="1107996"/>
          </a:xfrm>
          <a:prstGeom prst="rect">
            <a:avLst/>
          </a:prstGeom>
          <a:noFill/>
        </p:spPr>
        <p:txBody>
          <a:bodyPr wrap="square" rtlCol="0">
            <a:spAutoFit/>
          </a:bodyPr>
          <a:lstStyle/>
          <a:p>
            <a:r>
              <a:rPr lang="en-GB" sz="6600" dirty="0">
                <a:latin typeface="Comic Sans MS" pitchFamily="66" charset="0"/>
              </a:rPr>
              <a:t>1</a:t>
            </a:r>
          </a:p>
        </p:txBody>
      </p:sp>
      <p:sp>
        <p:nvSpPr>
          <p:cNvPr id="135" name="TextBox 134"/>
          <p:cNvSpPr txBox="1"/>
          <p:nvPr/>
        </p:nvSpPr>
        <p:spPr>
          <a:xfrm>
            <a:off x="3605146" y="2943048"/>
            <a:ext cx="782724" cy="1107996"/>
          </a:xfrm>
          <a:prstGeom prst="rect">
            <a:avLst/>
          </a:prstGeom>
          <a:noFill/>
        </p:spPr>
        <p:txBody>
          <a:bodyPr wrap="square" rtlCol="0">
            <a:spAutoFit/>
          </a:bodyPr>
          <a:lstStyle/>
          <a:p>
            <a:r>
              <a:rPr lang="en-GB" sz="6600" dirty="0">
                <a:latin typeface="Comic Sans MS" pitchFamily="66" charset="0"/>
              </a:rPr>
              <a:t>2</a:t>
            </a:r>
          </a:p>
        </p:txBody>
      </p:sp>
      <p:sp>
        <p:nvSpPr>
          <p:cNvPr id="136" name="TextBox 135"/>
          <p:cNvSpPr txBox="1"/>
          <p:nvPr/>
        </p:nvSpPr>
        <p:spPr>
          <a:xfrm>
            <a:off x="5054678" y="2925934"/>
            <a:ext cx="782724" cy="1107996"/>
          </a:xfrm>
          <a:prstGeom prst="rect">
            <a:avLst/>
          </a:prstGeom>
          <a:noFill/>
        </p:spPr>
        <p:txBody>
          <a:bodyPr wrap="square" rtlCol="0">
            <a:spAutoFit/>
          </a:bodyPr>
          <a:lstStyle/>
          <a:p>
            <a:r>
              <a:rPr lang="en-GB" sz="6600" dirty="0">
                <a:latin typeface="Comic Sans MS" pitchFamily="66" charset="0"/>
              </a:rPr>
              <a:t>7</a:t>
            </a:r>
          </a:p>
        </p:txBody>
      </p:sp>
      <p:sp>
        <p:nvSpPr>
          <p:cNvPr id="364" name="Oval 363"/>
          <p:cNvSpPr/>
          <p:nvPr/>
        </p:nvSpPr>
        <p:spPr>
          <a:xfrm>
            <a:off x="1535453" y="1663049"/>
            <a:ext cx="812476" cy="792088"/>
          </a:xfrm>
          <a:prstGeom prst="ellipse">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Comic Sans MS" pitchFamily="66" charset="0"/>
              </a:rPr>
              <a:t>100</a:t>
            </a:r>
          </a:p>
        </p:txBody>
      </p:sp>
      <p:sp>
        <p:nvSpPr>
          <p:cNvPr id="365" name="Oval 364"/>
          <p:cNvSpPr/>
          <p:nvPr/>
        </p:nvSpPr>
        <p:spPr>
          <a:xfrm>
            <a:off x="3070907" y="1663049"/>
            <a:ext cx="856492" cy="792088"/>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10</a:t>
            </a:r>
          </a:p>
        </p:txBody>
      </p:sp>
      <p:sp>
        <p:nvSpPr>
          <p:cNvPr id="366" name="Oval 365"/>
          <p:cNvSpPr/>
          <p:nvPr/>
        </p:nvSpPr>
        <p:spPr>
          <a:xfrm>
            <a:off x="6404843" y="1710983"/>
            <a:ext cx="631756" cy="792088"/>
          </a:xfrm>
          <a:prstGeom prst="ellipse">
            <a:avLst/>
          </a:prstGeom>
          <a:solidFill>
            <a:srgbClr val="FD796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a:t>
            </a:r>
          </a:p>
        </p:txBody>
      </p:sp>
      <p:sp>
        <p:nvSpPr>
          <p:cNvPr id="367" name="Oval 366"/>
          <p:cNvSpPr/>
          <p:nvPr/>
        </p:nvSpPr>
        <p:spPr>
          <a:xfrm>
            <a:off x="1706059" y="2089117"/>
            <a:ext cx="882264" cy="792088"/>
          </a:xfrm>
          <a:prstGeom prst="ellipse">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Comic Sans MS" pitchFamily="66" charset="0"/>
              </a:rPr>
              <a:t>100</a:t>
            </a:r>
          </a:p>
        </p:txBody>
      </p:sp>
      <p:sp>
        <p:nvSpPr>
          <p:cNvPr id="368" name="Oval 367"/>
          <p:cNvSpPr/>
          <p:nvPr/>
        </p:nvSpPr>
        <p:spPr>
          <a:xfrm>
            <a:off x="2195776" y="1610449"/>
            <a:ext cx="875130" cy="792088"/>
          </a:xfrm>
          <a:prstGeom prst="ellipse">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Comic Sans MS" pitchFamily="66" charset="0"/>
              </a:rPr>
              <a:t>100</a:t>
            </a:r>
          </a:p>
        </p:txBody>
      </p:sp>
      <p:sp>
        <p:nvSpPr>
          <p:cNvPr id="369" name="Oval 368"/>
          <p:cNvSpPr/>
          <p:nvPr/>
        </p:nvSpPr>
        <p:spPr>
          <a:xfrm>
            <a:off x="3690202" y="1610449"/>
            <a:ext cx="935111" cy="792088"/>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10</a:t>
            </a:r>
          </a:p>
        </p:txBody>
      </p:sp>
      <p:sp>
        <p:nvSpPr>
          <p:cNvPr id="370" name="Oval 369"/>
          <p:cNvSpPr/>
          <p:nvPr/>
        </p:nvSpPr>
        <p:spPr>
          <a:xfrm>
            <a:off x="3070905" y="2128329"/>
            <a:ext cx="935176" cy="792088"/>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10</a:t>
            </a:r>
          </a:p>
        </p:txBody>
      </p:sp>
      <p:sp>
        <p:nvSpPr>
          <p:cNvPr id="371" name="Oval 370"/>
          <p:cNvSpPr/>
          <p:nvPr/>
        </p:nvSpPr>
        <p:spPr>
          <a:xfrm>
            <a:off x="3832928" y="2059093"/>
            <a:ext cx="792386" cy="792088"/>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10</a:t>
            </a:r>
          </a:p>
        </p:txBody>
      </p:sp>
      <p:sp>
        <p:nvSpPr>
          <p:cNvPr id="375" name="Oval 374"/>
          <p:cNvSpPr/>
          <p:nvPr/>
        </p:nvSpPr>
        <p:spPr>
          <a:xfrm>
            <a:off x="6888510" y="1602900"/>
            <a:ext cx="631756" cy="792088"/>
          </a:xfrm>
          <a:prstGeom prst="ellipse">
            <a:avLst/>
          </a:prstGeom>
          <a:solidFill>
            <a:srgbClr val="FD796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a:t>
            </a:r>
          </a:p>
        </p:txBody>
      </p:sp>
      <p:cxnSp>
        <p:nvCxnSpPr>
          <p:cNvPr id="377" name="Straight Connector 376"/>
          <p:cNvCxnSpPr/>
          <p:nvPr/>
        </p:nvCxnSpPr>
        <p:spPr>
          <a:xfrm>
            <a:off x="1272175" y="4941168"/>
            <a:ext cx="4725617"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8" name="Straight Connector 377"/>
          <p:cNvCxnSpPr/>
          <p:nvPr/>
        </p:nvCxnSpPr>
        <p:spPr>
          <a:xfrm>
            <a:off x="1262472" y="6525344"/>
            <a:ext cx="4725617"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379" name="TextBox 378"/>
          <p:cNvSpPr txBox="1"/>
          <p:nvPr/>
        </p:nvSpPr>
        <p:spPr>
          <a:xfrm>
            <a:off x="1895739" y="316734"/>
            <a:ext cx="5970627" cy="707886"/>
          </a:xfrm>
          <a:prstGeom prst="rect">
            <a:avLst/>
          </a:prstGeom>
          <a:noFill/>
        </p:spPr>
        <p:txBody>
          <a:bodyPr wrap="square" rtlCol="0">
            <a:spAutoFit/>
          </a:bodyPr>
          <a:lstStyle/>
          <a:p>
            <a:r>
              <a:rPr lang="en-GB" sz="2000" dirty="0">
                <a:latin typeface="Comic Sans MS" pitchFamily="66" charset="0"/>
              </a:rPr>
              <a:t>Hundreds 	         Tens	      Ones	 346 + 127 = </a:t>
            </a:r>
          </a:p>
        </p:txBody>
      </p:sp>
      <p:sp>
        <p:nvSpPr>
          <p:cNvPr id="21" name="Oval 20"/>
          <p:cNvSpPr/>
          <p:nvPr/>
        </p:nvSpPr>
        <p:spPr>
          <a:xfrm>
            <a:off x="2195775" y="3789040"/>
            <a:ext cx="875130" cy="792088"/>
          </a:xfrm>
          <a:prstGeom prst="ellipse">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Comic Sans MS" pitchFamily="66" charset="0"/>
              </a:rPr>
              <a:t>100</a:t>
            </a:r>
          </a:p>
        </p:txBody>
      </p:sp>
      <p:sp>
        <p:nvSpPr>
          <p:cNvPr id="22" name="Oval 21"/>
          <p:cNvSpPr/>
          <p:nvPr/>
        </p:nvSpPr>
        <p:spPr>
          <a:xfrm>
            <a:off x="3295642" y="3850306"/>
            <a:ext cx="853164" cy="792088"/>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10</a:t>
            </a:r>
          </a:p>
        </p:txBody>
      </p:sp>
      <p:sp>
        <p:nvSpPr>
          <p:cNvPr id="23" name="Oval 22"/>
          <p:cNvSpPr/>
          <p:nvPr/>
        </p:nvSpPr>
        <p:spPr>
          <a:xfrm>
            <a:off x="3975652" y="3781070"/>
            <a:ext cx="839224" cy="792088"/>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10</a:t>
            </a:r>
          </a:p>
        </p:txBody>
      </p:sp>
      <p:sp>
        <p:nvSpPr>
          <p:cNvPr id="24" name="Oval 23"/>
          <p:cNvSpPr/>
          <p:nvPr/>
        </p:nvSpPr>
        <p:spPr>
          <a:xfrm>
            <a:off x="6519143" y="1863383"/>
            <a:ext cx="631756" cy="792088"/>
          </a:xfrm>
          <a:prstGeom prst="ellipse">
            <a:avLst/>
          </a:prstGeom>
          <a:solidFill>
            <a:srgbClr val="FD796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a:t>
            </a:r>
          </a:p>
        </p:txBody>
      </p:sp>
      <p:sp>
        <p:nvSpPr>
          <p:cNvPr id="25" name="Oval 24"/>
          <p:cNvSpPr/>
          <p:nvPr/>
        </p:nvSpPr>
        <p:spPr>
          <a:xfrm>
            <a:off x="7002810" y="1755300"/>
            <a:ext cx="631756" cy="792088"/>
          </a:xfrm>
          <a:prstGeom prst="ellipse">
            <a:avLst/>
          </a:prstGeom>
          <a:solidFill>
            <a:srgbClr val="FD796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a:t>
            </a:r>
          </a:p>
        </p:txBody>
      </p:sp>
      <p:sp>
        <p:nvSpPr>
          <p:cNvPr id="26" name="Oval 25"/>
          <p:cNvSpPr/>
          <p:nvPr/>
        </p:nvSpPr>
        <p:spPr>
          <a:xfrm>
            <a:off x="6633443" y="2015783"/>
            <a:ext cx="631756" cy="792088"/>
          </a:xfrm>
          <a:prstGeom prst="ellipse">
            <a:avLst/>
          </a:prstGeom>
          <a:solidFill>
            <a:srgbClr val="FD796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a:t>
            </a:r>
          </a:p>
        </p:txBody>
      </p:sp>
      <p:sp>
        <p:nvSpPr>
          <p:cNvPr id="27" name="Oval 26"/>
          <p:cNvSpPr/>
          <p:nvPr/>
        </p:nvSpPr>
        <p:spPr>
          <a:xfrm>
            <a:off x="7117110" y="1907700"/>
            <a:ext cx="631756" cy="792088"/>
          </a:xfrm>
          <a:prstGeom prst="ellipse">
            <a:avLst/>
          </a:prstGeom>
          <a:solidFill>
            <a:srgbClr val="FD796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a:t>
            </a:r>
          </a:p>
        </p:txBody>
      </p:sp>
      <p:sp>
        <p:nvSpPr>
          <p:cNvPr id="28" name="Oval 27"/>
          <p:cNvSpPr/>
          <p:nvPr/>
        </p:nvSpPr>
        <p:spPr>
          <a:xfrm>
            <a:off x="6718182" y="2119196"/>
            <a:ext cx="631756" cy="792088"/>
          </a:xfrm>
          <a:prstGeom prst="ellipse">
            <a:avLst/>
          </a:prstGeom>
          <a:solidFill>
            <a:srgbClr val="FD796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a:t>
            </a:r>
          </a:p>
        </p:txBody>
      </p:sp>
      <p:sp>
        <p:nvSpPr>
          <p:cNvPr id="29" name="Oval 28"/>
          <p:cNvSpPr/>
          <p:nvPr/>
        </p:nvSpPr>
        <p:spPr>
          <a:xfrm>
            <a:off x="7201848" y="2011113"/>
            <a:ext cx="631756" cy="792088"/>
          </a:xfrm>
          <a:prstGeom prst="ellipse">
            <a:avLst/>
          </a:prstGeom>
          <a:solidFill>
            <a:srgbClr val="FD796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a:t>
            </a:r>
          </a:p>
        </p:txBody>
      </p:sp>
      <p:sp>
        <p:nvSpPr>
          <p:cNvPr id="30" name="Oval 29"/>
          <p:cNvSpPr/>
          <p:nvPr/>
        </p:nvSpPr>
        <p:spPr>
          <a:xfrm>
            <a:off x="6832482" y="2271596"/>
            <a:ext cx="631756" cy="792088"/>
          </a:xfrm>
          <a:prstGeom prst="ellipse">
            <a:avLst/>
          </a:prstGeom>
          <a:solidFill>
            <a:srgbClr val="FD796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a:t>
            </a:r>
          </a:p>
        </p:txBody>
      </p:sp>
      <p:sp>
        <p:nvSpPr>
          <p:cNvPr id="31" name="Oval 30"/>
          <p:cNvSpPr/>
          <p:nvPr/>
        </p:nvSpPr>
        <p:spPr>
          <a:xfrm>
            <a:off x="7316148" y="2163513"/>
            <a:ext cx="631756" cy="792088"/>
          </a:xfrm>
          <a:prstGeom prst="ellipse">
            <a:avLst/>
          </a:prstGeom>
          <a:solidFill>
            <a:srgbClr val="FD796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a:t>
            </a:r>
          </a:p>
        </p:txBody>
      </p:sp>
      <p:sp>
        <p:nvSpPr>
          <p:cNvPr id="32" name="Oval 31"/>
          <p:cNvSpPr/>
          <p:nvPr/>
        </p:nvSpPr>
        <p:spPr>
          <a:xfrm>
            <a:off x="6946782" y="2423996"/>
            <a:ext cx="631756" cy="792088"/>
          </a:xfrm>
          <a:prstGeom prst="ellipse">
            <a:avLst/>
          </a:prstGeom>
          <a:solidFill>
            <a:srgbClr val="FD796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a:t>
            </a:r>
          </a:p>
        </p:txBody>
      </p:sp>
      <p:sp>
        <p:nvSpPr>
          <p:cNvPr id="33" name="Oval 32"/>
          <p:cNvSpPr/>
          <p:nvPr/>
        </p:nvSpPr>
        <p:spPr>
          <a:xfrm>
            <a:off x="7430448" y="2315913"/>
            <a:ext cx="631756" cy="792088"/>
          </a:xfrm>
          <a:prstGeom prst="ellipse">
            <a:avLst/>
          </a:prstGeom>
          <a:solidFill>
            <a:srgbClr val="FD796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a:t>
            </a:r>
          </a:p>
        </p:txBody>
      </p:sp>
      <p:sp>
        <p:nvSpPr>
          <p:cNvPr id="35" name="Oval 34"/>
          <p:cNvSpPr/>
          <p:nvPr/>
        </p:nvSpPr>
        <p:spPr>
          <a:xfrm>
            <a:off x="7061082" y="2576396"/>
            <a:ext cx="631756" cy="792088"/>
          </a:xfrm>
          <a:prstGeom prst="ellipse">
            <a:avLst/>
          </a:prstGeom>
          <a:solidFill>
            <a:srgbClr val="FD796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a:t>
            </a:r>
          </a:p>
        </p:txBody>
      </p:sp>
      <p:sp>
        <p:nvSpPr>
          <p:cNvPr id="2" name="Cloud Callout 1"/>
          <p:cNvSpPr/>
          <p:nvPr/>
        </p:nvSpPr>
        <p:spPr>
          <a:xfrm>
            <a:off x="5753220" y="3429084"/>
            <a:ext cx="2163599" cy="719912"/>
          </a:xfrm>
          <a:prstGeom prst="cloudCallou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latin typeface="Comic Sans MS" panose="030F0702030302020204" pitchFamily="66" charset="0"/>
              </a:rPr>
              <a:t>6 + 7 = 13</a:t>
            </a:r>
          </a:p>
        </p:txBody>
      </p:sp>
      <p:sp>
        <p:nvSpPr>
          <p:cNvPr id="4" name="TextBox 3"/>
          <p:cNvSpPr txBox="1"/>
          <p:nvPr/>
        </p:nvSpPr>
        <p:spPr>
          <a:xfrm>
            <a:off x="6248158" y="4402907"/>
            <a:ext cx="1402322" cy="1323439"/>
          </a:xfrm>
          <a:prstGeom prst="rect">
            <a:avLst/>
          </a:prstGeom>
          <a:noFill/>
        </p:spPr>
        <p:txBody>
          <a:bodyPr wrap="square" rtlCol="0">
            <a:spAutoFit/>
          </a:bodyPr>
          <a:lstStyle/>
          <a:p>
            <a:r>
              <a:rPr lang="en-GB" sz="4000" dirty="0">
                <a:latin typeface="Comic Sans MS" panose="030F0702030302020204" pitchFamily="66" charset="0"/>
              </a:rPr>
              <a:t>10 + 3 </a:t>
            </a:r>
          </a:p>
        </p:txBody>
      </p:sp>
      <p:sp>
        <p:nvSpPr>
          <p:cNvPr id="38" name="Oval 37"/>
          <p:cNvSpPr/>
          <p:nvPr/>
        </p:nvSpPr>
        <p:spPr>
          <a:xfrm>
            <a:off x="3343896" y="461684"/>
            <a:ext cx="804910" cy="792088"/>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10</a:t>
            </a:r>
          </a:p>
        </p:txBody>
      </p:sp>
    </p:spTree>
    <p:extLst>
      <p:ext uri="{BB962C8B-B14F-4D97-AF65-F5344CB8AC3E}">
        <p14:creationId xmlns:p14="http://schemas.microsoft.com/office/powerpoint/2010/main" val="3379619070"/>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path" presetSubtype="0" accel="50000" decel="50000" fill="hold" grpId="0" nodeType="clickEffect">
                                  <p:stCondLst>
                                    <p:cond delay="0"/>
                                  </p:stCondLst>
                                  <p:childTnLst>
                                    <p:animMotion origin="layout" path="M 2.22222E-6 -2.36994E-6 L -0.24358 0.43376 " pathEditMode="relative" rAng="0" ptsTypes="AA">
                                      <p:cBhvr>
                                        <p:cTn id="10" dur="2000" fill="hold"/>
                                        <p:tgtEl>
                                          <p:spTgt spid="35"/>
                                        </p:tgtEl>
                                        <p:attrNameLst>
                                          <p:attrName>ppt_x</p:attrName>
                                          <p:attrName>ppt_y</p:attrName>
                                        </p:attrNameLst>
                                      </p:cBhvr>
                                      <p:rCtr x="-12188" y="21688"/>
                                    </p:animMotion>
                                  </p:childTnLst>
                                </p:cTn>
                              </p:par>
                              <p:par>
                                <p:cTn id="11" presetID="42" presetClass="path" presetSubtype="0" accel="50000" decel="50000" fill="hold" grpId="0" nodeType="withEffect">
                                  <p:stCondLst>
                                    <p:cond delay="0"/>
                                  </p:stCondLst>
                                  <p:childTnLst>
                                    <p:animMotion origin="layout" path="M 2.77778E-6 -3.2948E-6 L -0.25018 0.46104 " pathEditMode="relative" rAng="0" ptsTypes="AA">
                                      <p:cBhvr>
                                        <p:cTn id="12" dur="2000" fill="hold"/>
                                        <p:tgtEl>
                                          <p:spTgt spid="33"/>
                                        </p:tgtEl>
                                        <p:attrNameLst>
                                          <p:attrName>ppt_x</p:attrName>
                                          <p:attrName>ppt_y</p:attrName>
                                        </p:attrNameLst>
                                      </p:cBhvr>
                                      <p:rCtr x="-12517" y="23052"/>
                                    </p:animMotion>
                                  </p:childTnLst>
                                </p:cTn>
                              </p:par>
                              <p:par>
                                <p:cTn id="13" presetID="42" presetClass="path" presetSubtype="0" accel="50000" decel="50000" fill="hold" grpId="0" nodeType="withEffect">
                                  <p:stCondLst>
                                    <p:cond delay="0"/>
                                  </p:stCondLst>
                                  <p:childTnLst>
                                    <p:animMotion origin="layout" path="M 1.11022E-16 -1.32948E-6 L -0.23628 0.43006 " pathEditMode="relative" rAng="0" ptsTypes="AA">
                                      <p:cBhvr>
                                        <p:cTn id="14" dur="2000" fill="hold"/>
                                        <p:tgtEl>
                                          <p:spTgt spid="32"/>
                                        </p:tgtEl>
                                        <p:attrNameLst>
                                          <p:attrName>ppt_x</p:attrName>
                                          <p:attrName>ppt_y</p:attrName>
                                        </p:attrNameLst>
                                      </p:cBhvr>
                                      <p:rCtr x="-11823" y="21503"/>
                                    </p:animMotion>
                                  </p:childTnLst>
                                </p:cTn>
                              </p:par>
                            </p:childTnLst>
                          </p:cTn>
                        </p:par>
                      </p:childTnLst>
                    </p:cTn>
                  </p:par>
                  <p:par>
                    <p:cTn id="15" fill="hold">
                      <p:stCondLst>
                        <p:cond delay="indefinite"/>
                      </p:stCondLst>
                      <p:childTnLst>
                        <p:par>
                          <p:cTn id="16" fill="hold">
                            <p:stCondLst>
                              <p:cond delay="0"/>
                            </p:stCondLst>
                            <p:childTnLst>
                              <p:par>
                                <p:cTn id="17" presetID="42" presetClass="path" presetSubtype="0" accel="50000" decel="50000" fill="hold" grpId="0" nodeType="clickEffect">
                                  <p:stCondLst>
                                    <p:cond delay="0"/>
                                  </p:stCondLst>
                                  <p:childTnLst>
                                    <p:animMotion origin="layout" path="M -4.44444E-6 -8.09249E-7 L -0.44704 -0.18497 " pathEditMode="relative" rAng="0" ptsTypes="AA">
                                      <p:cBhvr>
                                        <p:cTn id="18" dur="2000" fill="hold"/>
                                        <p:tgtEl>
                                          <p:spTgt spid="366"/>
                                        </p:tgtEl>
                                        <p:attrNameLst>
                                          <p:attrName>ppt_x</p:attrName>
                                          <p:attrName>ppt_y</p:attrName>
                                        </p:attrNameLst>
                                      </p:cBhvr>
                                      <p:rCtr x="-22361" y="-9249"/>
                                    </p:animMotion>
                                  </p:childTnLst>
                                </p:cTn>
                              </p:par>
                              <p:par>
                                <p:cTn id="19" presetID="42" presetClass="path" presetSubtype="0" accel="50000" decel="50000" fill="hold" grpId="0" nodeType="withEffect">
                                  <p:stCondLst>
                                    <p:cond delay="0"/>
                                  </p:stCondLst>
                                  <p:childTnLst>
                                    <p:animMotion origin="layout" path="M -1.11111E-6 2.65896E-6 L -0.46371 -0.20717 " pathEditMode="relative" rAng="0" ptsTypes="AA">
                                      <p:cBhvr>
                                        <p:cTn id="20" dur="2000" fill="hold"/>
                                        <p:tgtEl>
                                          <p:spTgt spid="24"/>
                                        </p:tgtEl>
                                        <p:attrNameLst>
                                          <p:attrName>ppt_x</p:attrName>
                                          <p:attrName>ppt_y</p:attrName>
                                        </p:attrNameLst>
                                      </p:cBhvr>
                                      <p:rCtr x="-23194" y="-10358"/>
                                    </p:animMotion>
                                  </p:childTnLst>
                                </p:cTn>
                              </p:par>
                              <p:par>
                                <p:cTn id="21" presetID="42" presetClass="path" presetSubtype="0" accel="50000" decel="50000" fill="hold" grpId="0" nodeType="withEffect">
                                  <p:stCondLst>
                                    <p:cond delay="0"/>
                                  </p:stCondLst>
                                  <p:childTnLst>
                                    <p:animMotion origin="layout" path="M 2.22222E-6 -3.87283E-6 L -0.48038 -0.22936 " pathEditMode="relative" rAng="0" ptsTypes="AA">
                                      <p:cBhvr>
                                        <p:cTn id="22" dur="2000" fill="hold"/>
                                        <p:tgtEl>
                                          <p:spTgt spid="26"/>
                                        </p:tgtEl>
                                        <p:attrNameLst>
                                          <p:attrName>ppt_x</p:attrName>
                                          <p:attrName>ppt_y</p:attrName>
                                        </p:attrNameLst>
                                      </p:cBhvr>
                                      <p:rCtr x="-24028" y="-11468"/>
                                    </p:animMotion>
                                  </p:childTnLst>
                                </p:cTn>
                              </p:par>
                              <p:par>
                                <p:cTn id="23" presetID="42" presetClass="path" presetSubtype="0" accel="50000" decel="50000" fill="hold" grpId="0" nodeType="withEffect">
                                  <p:stCondLst>
                                    <p:cond delay="0"/>
                                  </p:stCondLst>
                                  <p:childTnLst>
                                    <p:animMotion origin="layout" path="M 2.5E-6 -1.32948E-6 L -0.55104 -0.21364 " pathEditMode="relative" rAng="0" ptsTypes="AA">
                                      <p:cBhvr>
                                        <p:cTn id="24" dur="2000" fill="hold"/>
                                        <p:tgtEl>
                                          <p:spTgt spid="27"/>
                                        </p:tgtEl>
                                        <p:attrNameLst>
                                          <p:attrName>ppt_x</p:attrName>
                                          <p:attrName>ppt_y</p:attrName>
                                        </p:attrNameLst>
                                      </p:cBhvr>
                                      <p:rCtr x="-27552" y="-10682"/>
                                    </p:animMotion>
                                  </p:childTnLst>
                                </p:cTn>
                              </p:par>
                              <p:par>
                                <p:cTn id="25" presetID="42" presetClass="path" presetSubtype="0" accel="50000" decel="50000" fill="hold" grpId="0" nodeType="withEffect">
                                  <p:stCondLst>
                                    <p:cond delay="0"/>
                                  </p:stCondLst>
                                  <p:childTnLst>
                                    <p:animMotion origin="layout" path="M 2.22222E-6 -2.77457E-6 L -0.49288 -0.24439 " pathEditMode="relative" rAng="0" ptsTypes="AA">
                                      <p:cBhvr>
                                        <p:cTn id="26" dur="2000" fill="hold"/>
                                        <p:tgtEl>
                                          <p:spTgt spid="28"/>
                                        </p:tgtEl>
                                        <p:attrNameLst>
                                          <p:attrName>ppt_x</p:attrName>
                                          <p:attrName>ppt_y</p:attrName>
                                        </p:attrNameLst>
                                      </p:cBhvr>
                                      <p:rCtr x="-24653" y="-12231"/>
                                    </p:animMotion>
                                  </p:childTnLst>
                                </p:cTn>
                              </p:par>
                              <p:par>
                                <p:cTn id="27" presetID="42" presetClass="path" presetSubtype="0" accel="50000" decel="50000" fill="hold" grpId="0" nodeType="withEffect">
                                  <p:stCondLst>
                                    <p:cond delay="0"/>
                                  </p:stCondLst>
                                  <p:childTnLst>
                                    <p:animMotion origin="layout" path="M -4.44444E-6 6.93642E-7 L -0.50954 -0.26659 " pathEditMode="relative" rAng="0" ptsTypes="AA">
                                      <p:cBhvr>
                                        <p:cTn id="28" dur="2000" fill="hold"/>
                                        <p:tgtEl>
                                          <p:spTgt spid="30"/>
                                        </p:tgtEl>
                                        <p:attrNameLst>
                                          <p:attrName>ppt_x</p:attrName>
                                          <p:attrName>ppt_y</p:attrName>
                                        </p:attrNameLst>
                                      </p:cBhvr>
                                      <p:rCtr x="-25486" y="-13341"/>
                                    </p:animMotion>
                                  </p:childTnLst>
                                </p:cTn>
                              </p:par>
                              <p:par>
                                <p:cTn id="29" presetID="42" presetClass="path" presetSubtype="0" accel="50000" decel="50000" fill="hold" grpId="0" nodeType="withEffect">
                                  <p:stCondLst>
                                    <p:cond delay="0"/>
                                  </p:stCondLst>
                                  <p:childTnLst>
                                    <p:animMotion origin="layout" path="M -5.55556E-7 3.23699E-6 L -0.58003 -0.25087 " pathEditMode="relative" rAng="0" ptsTypes="AA">
                                      <p:cBhvr>
                                        <p:cTn id="30" dur="2000" fill="hold"/>
                                        <p:tgtEl>
                                          <p:spTgt spid="31"/>
                                        </p:tgtEl>
                                        <p:attrNameLst>
                                          <p:attrName>ppt_x</p:attrName>
                                          <p:attrName>ppt_y</p:attrName>
                                        </p:attrNameLst>
                                      </p:cBhvr>
                                      <p:rCtr x="-29010" y="-12555"/>
                                    </p:animMotion>
                                  </p:childTnLst>
                                </p:cTn>
                              </p:par>
                              <p:par>
                                <p:cTn id="31" presetID="42" presetClass="path" presetSubtype="0" accel="50000" decel="50000" fill="hold" grpId="0" nodeType="withEffect">
                                  <p:stCondLst>
                                    <p:cond delay="0"/>
                                  </p:stCondLst>
                                  <p:childTnLst>
                                    <p:animMotion origin="layout" path="M -3.88889E-6 -2.31214E-7 L -0.56336 -0.22867 " pathEditMode="relative" rAng="0" ptsTypes="AA">
                                      <p:cBhvr>
                                        <p:cTn id="32" dur="2000" fill="hold"/>
                                        <p:tgtEl>
                                          <p:spTgt spid="29"/>
                                        </p:tgtEl>
                                        <p:attrNameLst>
                                          <p:attrName>ppt_x</p:attrName>
                                          <p:attrName>ppt_y</p:attrName>
                                        </p:attrNameLst>
                                      </p:cBhvr>
                                      <p:rCtr x="-28177" y="-11445"/>
                                    </p:animMotion>
                                  </p:childTnLst>
                                </p:cTn>
                              </p:par>
                              <p:par>
                                <p:cTn id="33" presetID="42" presetClass="path" presetSubtype="0" accel="50000" decel="50000" fill="hold" grpId="0" nodeType="withEffect">
                                  <p:stCondLst>
                                    <p:cond delay="0"/>
                                  </p:stCondLst>
                                  <p:childTnLst>
                                    <p:animMotion origin="layout" path="M -4.16667E-6 1.7341E-6 L -0.5177 -0.16925 " pathEditMode="relative" rAng="0" ptsTypes="AA">
                                      <p:cBhvr>
                                        <p:cTn id="34" dur="2000" fill="hold"/>
                                        <p:tgtEl>
                                          <p:spTgt spid="375"/>
                                        </p:tgtEl>
                                        <p:attrNameLst>
                                          <p:attrName>ppt_x</p:attrName>
                                          <p:attrName>ppt_y</p:attrName>
                                        </p:attrNameLst>
                                      </p:cBhvr>
                                      <p:rCtr x="-25885" y="-8462"/>
                                    </p:animMotion>
                                  </p:childTnLst>
                                </p:cTn>
                              </p:par>
                              <p:par>
                                <p:cTn id="35" presetID="42" presetClass="path" presetSubtype="0" accel="50000" decel="50000" fill="hold" grpId="0" nodeType="withEffect">
                                  <p:stCondLst>
                                    <p:cond delay="0"/>
                                  </p:stCondLst>
                                  <p:childTnLst>
                                    <p:animMotion origin="layout" path="M -8.33333E-7 -4.79769E-6 L -0.53437 -0.19144 " pathEditMode="relative" rAng="0" ptsTypes="AA">
                                      <p:cBhvr>
                                        <p:cTn id="36" dur="2000" fill="hold"/>
                                        <p:tgtEl>
                                          <p:spTgt spid="25"/>
                                        </p:tgtEl>
                                        <p:attrNameLst>
                                          <p:attrName>ppt_x</p:attrName>
                                          <p:attrName>ppt_y</p:attrName>
                                        </p:attrNameLst>
                                      </p:cBhvr>
                                      <p:rCtr x="-26719" y="-9572"/>
                                    </p:animMotion>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6" grpId="0" animBg="1"/>
      <p:bldP spid="375"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5" grpId="0" animBg="1"/>
      <p:bldP spid="4" grpId="0"/>
      <p:bldP spid="3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 name="TextBox 128"/>
          <p:cNvSpPr txBox="1"/>
          <p:nvPr/>
        </p:nvSpPr>
        <p:spPr>
          <a:xfrm>
            <a:off x="2032050" y="706885"/>
            <a:ext cx="782724" cy="1107996"/>
          </a:xfrm>
          <a:prstGeom prst="rect">
            <a:avLst/>
          </a:prstGeom>
          <a:noFill/>
        </p:spPr>
        <p:txBody>
          <a:bodyPr wrap="square" rtlCol="0">
            <a:spAutoFit/>
          </a:bodyPr>
          <a:lstStyle/>
          <a:p>
            <a:r>
              <a:rPr lang="en-GB" sz="6600" dirty="0">
                <a:latin typeface="Comic Sans MS" pitchFamily="66" charset="0"/>
              </a:rPr>
              <a:t>3</a:t>
            </a:r>
          </a:p>
        </p:txBody>
      </p:sp>
      <p:sp>
        <p:nvSpPr>
          <p:cNvPr id="131" name="Rectangle 130"/>
          <p:cNvSpPr/>
          <p:nvPr/>
        </p:nvSpPr>
        <p:spPr>
          <a:xfrm>
            <a:off x="3664586" y="699774"/>
            <a:ext cx="701259" cy="1107996"/>
          </a:xfrm>
          <a:prstGeom prst="rect">
            <a:avLst/>
          </a:prstGeom>
        </p:spPr>
        <p:txBody>
          <a:bodyPr wrap="none">
            <a:spAutoFit/>
          </a:bodyPr>
          <a:lstStyle/>
          <a:p>
            <a:pPr lvl="0"/>
            <a:r>
              <a:rPr lang="en-GB" sz="6600" dirty="0">
                <a:solidFill>
                  <a:prstClr val="black"/>
                </a:solidFill>
                <a:latin typeface="Comic Sans MS" pitchFamily="66" charset="0"/>
              </a:rPr>
              <a:t>4</a:t>
            </a:r>
          </a:p>
        </p:txBody>
      </p:sp>
      <p:sp>
        <p:nvSpPr>
          <p:cNvPr id="132" name="Rectangle 131"/>
          <p:cNvSpPr/>
          <p:nvPr/>
        </p:nvSpPr>
        <p:spPr>
          <a:xfrm>
            <a:off x="5054679" y="699774"/>
            <a:ext cx="701259" cy="1107996"/>
          </a:xfrm>
          <a:prstGeom prst="rect">
            <a:avLst/>
          </a:prstGeom>
        </p:spPr>
        <p:txBody>
          <a:bodyPr wrap="none">
            <a:spAutoFit/>
          </a:bodyPr>
          <a:lstStyle/>
          <a:p>
            <a:pPr lvl="0"/>
            <a:r>
              <a:rPr lang="en-GB" sz="6600" dirty="0">
                <a:solidFill>
                  <a:prstClr val="black"/>
                </a:solidFill>
                <a:latin typeface="Comic Sans MS" pitchFamily="66" charset="0"/>
              </a:rPr>
              <a:t>6</a:t>
            </a:r>
          </a:p>
        </p:txBody>
      </p:sp>
      <p:sp>
        <p:nvSpPr>
          <p:cNvPr id="133" name="TextBox 132"/>
          <p:cNvSpPr txBox="1"/>
          <p:nvPr/>
        </p:nvSpPr>
        <p:spPr>
          <a:xfrm>
            <a:off x="1117534" y="2686621"/>
            <a:ext cx="782724" cy="1323439"/>
          </a:xfrm>
          <a:prstGeom prst="rect">
            <a:avLst/>
          </a:prstGeom>
          <a:noFill/>
        </p:spPr>
        <p:txBody>
          <a:bodyPr wrap="square" rtlCol="0">
            <a:spAutoFit/>
          </a:bodyPr>
          <a:lstStyle/>
          <a:p>
            <a:r>
              <a:rPr lang="en-GB" sz="8000" dirty="0">
                <a:latin typeface="Comic Sans MS" pitchFamily="66" charset="0"/>
              </a:rPr>
              <a:t>+</a:t>
            </a:r>
          </a:p>
        </p:txBody>
      </p:sp>
      <p:sp>
        <p:nvSpPr>
          <p:cNvPr id="134" name="TextBox 133"/>
          <p:cNvSpPr txBox="1"/>
          <p:nvPr/>
        </p:nvSpPr>
        <p:spPr>
          <a:xfrm>
            <a:off x="2028140" y="2972440"/>
            <a:ext cx="782724" cy="1107996"/>
          </a:xfrm>
          <a:prstGeom prst="rect">
            <a:avLst/>
          </a:prstGeom>
          <a:noFill/>
        </p:spPr>
        <p:txBody>
          <a:bodyPr wrap="square" rtlCol="0">
            <a:spAutoFit/>
          </a:bodyPr>
          <a:lstStyle/>
          <a:p>
            <a:r>
              <a:rPr lang="en-GB" sz="6600" dirty="0">
                <a:latin typeface="Comic Sans MS" pitchFamily="66" charset="0"/>
              </a:rPr>
              <a:t>1</a:t>
            </a:r>
          </a:p>
        </p:txBody>
      </p:sp>
      <p:sp>
        <p:nvSpPr>
          <p:cNvPr id="135" name="TextBox 134"/>
          <p:cNvSpPr txBox="1"/>
          <p:nvPr/>
        </p:nvSpPr>
        <p:spPr>
          <a:xfrm>
            <a:off x="3605146" y="2943048"/>
            <a:ext cx="782724" cy="1107996"/>
          </a:xfrm>
          <a:prstGeom prst="rect">
            <a:avLst/>
          </a:prstGeom>
          <a:noFill/>
        </p:spPr>
        <p:txBody>
          <a:bodyPr wrap="square" rtlCol="0">
            <a:spAutoFit/>
          </a:bodyPr>
          <a:lstStyle/>
          <a:p>
            <a:r>
              <a:rPr lang="en-GB" sz="6600" dirty="0">
                <a:latin typeface="Comic Sans MS" pitchFamily="66" charset="0"/>
              </a:rPr>
              <a:t>2</a:t>
            </a:r>
          </a:p>
        </p:txBody>
      </p:sp>
      <p:sp>
        <p:nvSpPr>
          <p:cNvPr id="136" name="TextBox 135"/>
          <p:cNvSpPr txBox="1"/>
          <p:nvPr/>
        </p:nvSpPr>
        <p:spPr>
          <a:xfrm>
            <a:off x="5054678" y="2925934"/>
            <a:ext cx="782724" cy="1107996"/>
          </a:xfrm>
          <a:prstGeom prst="rect">
            <a:avLst/>
          </a:prstGeom>
          <a:noFill/>
        </p:spPr>
        <p:txBody>
          <a:bodyPr wrap="square" rtlCol="0">
            <a:spAutoFit/>
          </a:bodyPr>
          <a:lstStyle/>
          <a:p>
            <a:r>
              <a:rPr lang="en-GB" sz="6600" dirty="0">
                <a:latin typeface="Comic Sans MS" pitchFamily="66" charset="0"/>
              </a:rPr>
              <a:t>7</a:t>
            </a:r>
          </a:p>
        </p:txBody>
      </p:sp>
      <p:sp>
        <p:nvSpPr>
          <p:cNvPr id="364" name="Oval 363"/>
          <p:cNvSpPr/>
          <p:nvPr/>
        </p:nvSpPr>
        <p:spPr>
          <a:xfrm>
            <a:off x="1554409" y="1663049"/>
            <a:ext cx="793520" cy="792088"/>
          </a:xfrm>
          <a:prstGeom prst="ellipse">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Comic Sans MS" pitchFamily="66" charset="0"/>
              </a:rPr>
              <a:t>100</a:t>
            </a:r>
          </a:p>
        </p:txBody>
      </p:sp>
      <p:sp>
        <p:nvSpPr>
          <p:cNvPr id="365" name="Oval 364"/>
          <p:cNvSpPr/>
          <p:nvPr/>
        </p:nvSpPr>
        <p:spPr>
          <a:xfrm>
            <a:off x="3070905" y="1663049"/>
            <a:ext cx="856493" cy="792088"/>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10</a:t>
            </a:r>
          </a:p>
        </p:txBody>
      </p:sp>
      <p:sp>
        <p:nvSpPr>
          <p:cNvPr id="367" name="Oval 366"/>
          <p:cNvSpPr/>
          <p:nvPr/>
        </p:nvSpPr>
        <p:spPr>
          <a:xfrm>
            <a:off x="1956567" y="2089117"/>
            <a:ext cx="870964" cy="792088"/>
          </a:xfrm>
          <a:prstGeom prst="ellipse">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Comic Sans MS" pitchFamily="66" charset="0"/>
              </a:rPr>
              <a:t>100</a:t>
            </a:r>
          </a:p>
        </p:txBody>
      </p:sp>
      <p:sp>
        <p:nvSpPr>
          <p:cNvPr id="368" name="Oval 367"/>
          <p:cNvSpPr/>
          <p:nvPr/>
        </p:nvSpPr>
        <p:spPr>
          <a:xfrm>
            <a:off x="2304997" y="1610449"/>
            <a:ext cx="765908" cy="792088"/>
          </a:xfrm>
          <a:prstGeom prst="ellipse">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Comic Sans MS" pitchFamily="66" charset="0"/>
              </a:rPr>
              <a:t>100</a:t>
            </a:r>
          </a:p>
        </p:txBody>
      </p:sp>
      <p:sp>
        <p:nvSpPr>
          <p:cNvPr id="369" name="Oval 368"/>
          <p:cNvSpPr/>
          <p:nvPr/>
        </p:nvSpPr>
        <p:spPr>
          <a:xfrm>
            <a:off x="3690203" y="1610449"/>
            <a:ext cx="840330" cy="792088"/>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10</a:t>
            </a:r>
          </a:p>
        </p:txBody>
      </p:sp>
      <p:sp>
        <p:nvSpPr>
          <p:cNvPr id="370" name="Oval 369"/>
          <p:cNvSpPr/>
          <p:nvPr/>
        </p:nvSpPr>
        <p:spPr>
          <a:xfrm>
            <a:off x="3288439" y="2128329"/>
            <a:ext cx="717641" cy="792088"/>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10</a:t>
            </a:r>
          </a:p>
        </p:txBody>
      </p:sp>
      <p:sp>
        <p:nvSpPr>
          <p:cNvPr id="371" name="Oval 370"/>
          <p:cNvSpPr/>
          <p:nvPr/>
        </p:nvSpPr>
        <p:spPr>
          <a:xfrm>
            <a:off x="3832927" y="2059093"/>
            <a:ext cx="849255" cy="792088"/>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10</a:t>
            </a:r>
          </a:p>
        </p:txBody>
      </p:sp>
      <p:cxnSp>
        <p:nvCxnSpPr>
          <p:cNvPr id="377" name="Straight Connector 376"/>
          <p:cNvCxnSpPr/>
          <p:nvPr/>
        </p:nvCxnSpPr>
        <p:spPr>
          <a:xfrm>
            <a:off x="1272175" y="4941168"/>
            <a:ext cx="4725617"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8" name="Straight Connector 377"/>
          <p:cNvCxnSpPr/>
          <p:nvPr/>
        </p:nvCxnSpPr>
        <p:spPr>
          <a:xfrm>
            <a:off x="1262472" y="6525344"/>
            <a:ext cx="4725617"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379" name="TextBox 378"/>
          <p:cNvSpPr txBox="1"/>
          <p:nvPr/>
        </p:nvSpPr>
        <p:spPr>
          <a:xfrm>
            <a:off x="1895739" y="316734"/>
            <a:ext cx="5970627" cy="707886"/>
          </a:xfrm>
          <a:prstGeom prst="rect">
            <a:avLst/>
          </a:prstGeom>
          <a:noFill/>
        </p:spPr>
        <p:txBody>
          <a:bodyPr wrap="square" rtlCol="0">
            <a:spAutoFit/>
          </a:bodyPr>
          <a:lstStyle/>
          <a:p>
            <a:r>
              <a:rPr lang="en-GB" sz="2000" dirty="0">
                <a:latin typeface="Comic Sans MS" pitchFamily="66" charset="0"/>
              </a:rPr>
              <a:t>Hundreds 	         Tens	      Ones	 346 + 127 = </a:t>
            </a:r>
          </a:p>
        </p:txBody>
      </p:sp>
      <p:sp>
        <p:nvSpPr>
          <p:cNvPr id="21" name="Oval 20"/>
          <p:cNvSpPr/>
          <p:nvPr/>
        </p:nvSpPr>
        <p:spPr>
          <a:xfrm>
            <a:off x="2195775" y="3789040"/>
            <a:ext cx="875130" cy="792088"/>
          </a:xfrm>
          <a:prstGeom prst="ellipse">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Comic Sans MS" pitchFamily="66" charset="0"/>
              </a:rPr>
              <a:t>100</a:t>
            </a:r>
          </a:p>
        </p:txBody>
      </p:sp>
      <p:sp>
        <p:nvSpPr>
          <p:cNvPr id="22" name="Oval 21"/>
          <p:cNvSpPr/>
          <p:nvPr/>
        </p:nvSpPr>
        <p:spPr>
          <a:xfrm>
            <a:off x="3288441" y="3850306"/>
            <a:ext cx="860366" cy="792088"/>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10</a:t>
            </a:r>
          </a:p>
        </p:txBody>
      </p:sp>
      <p:sp>
        <p:nvSpPr>
          <p:cNvPr id="23" name="Oval 22"/>
          <p:cNvSpPr/>
          <p:nvPr/>
        </p:nvSpPr>
        <p:spPr>
          <a:xfrm>
            <a:off x="3975651" y="3781070"/>
            <a:ext cx="858181" cy="792088"/>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10</a:t>
            </a:r>
          </a:p>
        </p:txBody>
      </p:sp>
      <p:sp>
        <p:nvSpPr>
          <p:cNvPr id="2" name="Cloud Callout 1"/>
          <p:cNvSpPr/>
          <p:nvPr/>
        </p:nvSpPr>
        <p:spPr>
          <a:xfrm>
            <a:off x="5753220" y="3429084"/>
            <a:ext cx="2163599" cy="719912"/>
          </a:xfrm>
          <a:prstGeom prst="cloudCallou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latin typeface="Comic Sans MS" panose="030F0702030302020204" pitchFamily="66" charset="0"/>
              </a:rPr>
              <a:t>6 + 7 = 13</a:t>
            </a:r>
          </a:p>
        </p:txBody>
      </p:sp>
      <p:sp>
        <p:nvSpPr>
          <p:cNvPr id="4" name="TextBox 3"/>
          <p:cNvSpPr txBox="1"/>
          <p:nvPr/>
        </p:nvSpPr>
        <p:spPr>
          <a:xfrm>
            <a:off x="6248158" y="4402907"/>
            <a:ext cx="1402322" cy="1323439"/>
          </a:xfrm>
          <a:prstGeom prst="rect">
            <a:avLst/>
          </a:prstGeom>
          <a:noFill/>
        </p:spPr>
        <p:txBody>
          <a:bodyPr wrap="square" rtlCol="0">
            <a:spAutoFit/>
          </a:bodyPr>
          <a:lstStyle/>
          <a:p>
            <a:r>
              <a:rPr lang="en-GB" sz="4000" dirty="0">
                <a:latin typeface="Comic Sans MS" panose="030F0702030302020204" pitchFamily="66" charset="0"/>
              </a:rPr>
              <a:t>10 + 3 </a:t>
            </a:r>
          </a:p>
        </p:txBody>
      </p:sp>
      <p:sp>
        <p:nvSpPr>
          <p:cNvPr id="38" name="Oval 37"/>
          <p:cNvSpPr/>
          <p:nvPr/>
        </p:nvSpPr>
        <p:spPr>
          <a:xfrm>
            <a:off x="3343896" y="461684"/>
            <a:ext cx="804910" cy="792088"/>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10</a:t>
            </a:r>
          </a:p>
        </p:txBody>
      </p:sp>
      <p:sp>
        <p:nvSpPr>
          <p:cNvPr id="39" name="Oval 38"/>
          <p:cNvSpPr/>
          <p:nvPr/>
        </p:nvSpPr>
        <p:spPr>
          <a:xfrm>
            <a:off x="5318438" y="5580856"/>
            <a:ext cx="631756" cy="792088"/>
          </a:xfrm>
          <a:prstGeom prst="ellipse">
            <a:avLst/>
          </a:prstGeom>
          <a:solidFill>
            <a:srgbClr val="FD796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a:t>
            </a:r>
          </a:p>
        </p:txBody>
      </p:sp>
      <p:sp>
        <p:nvSpPr>
          <p:cNvPr id="40" name="Oval 39"/>
          <p:cNvSpPr/>
          <p:nvPr/>
        </p:nvSpPr>
        <p:spPr>
          <a:xfrm>
            <a:off x="5802105" y="5472773"/>
            <a:ext cx="631756" cy="792088"/>
          </a:xfrm>
          <a:prstGeom prst="ellipse">
            <a:avLst/>
          </a:prstGeom>
          <a:solidFill>
            <a:srgbClr val="FD796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a:t>
            </a:r>
          </a:p>
        </p:txBody>
      </p:sp>
      <p:sp>
        <p:nvSpPr>
          <p:cNvPr id="41" name="Oval 40"/>
          <p:cNvSpPr/>
          <p:nvPr/>
        </p:nvSpPr>
        <p:spPr>
          <a:xfrm>
            <a:off x="5432738" y="5733256"/>
            <a:ext cx="631756" cy="792088"/>
          </a:xfrm>
          <a:prstGeom prst="ellipse">
            <a:avLst/>
          </a:prstGeom>
          <a:solidFill>
            <a:srgbClr val="FD796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itchFamily="66" charset="0"/>
              </a:rPr>
              <a:t>1</a:t>
            </a:r>
          </a:p>
        </p:txBody>
      </p:sp>
      <p:sp>
        <p:nvSpPr>
          <p:cNvPr id="42" name="TextBox 41"/>
          <p:cNvSpPr txBox="1"/>
          <p:nvPr/>
        </p:nvSpPr>
        <p:spPr>
          <a:xfrm>
            <a:off x="5008389" y="4863704"/>
            <a:ext cx="782724" cy="1107996"/>
          </a:xfrm>
          <a:prstGeom prst="rect">
            <a:avLst/>
          </a:prstGeom>
          <a:noFill/>
        </p:spPr>
        <p:txBody>
          <a:bodyPr wrap="square" rtlCol="0">
            <a:spAutoFit/>
          </a:bodyPr>
          <a:lstStyle/>
          <a:p>
            <a:r>
              <a:rPr lang="en-GB" sz="6600" dirty="0">
                <a:solidFill>
                  <a:srgbClr val="0070C0"/>
                </a:solidFill>
                <a:latin typeface="Comic Sans MS" pitchFamily="66" charset="0"/>
              </a:rPr>
              <a:t>3</a:t>
            </a:r>
          </a:p>
        </p:txBody>
      </p:sp>
      <p:sp>
        <p:nvSpPr>
          <p:cNvPr id="3" name="Rectangle 2"/>
          <p:cNvSpPr/>
          <p:nvPr/>
        </p:nvSpPr>
        <p:spPr>
          <a:xfrm>
            <a:off x="3288440" y="82033"/>
            <a:ext cx="392505" cy="646331"/>
          </a:xfrm>
          <a:prstGeom prst="rect">
            <a:avLst/>
          </a:prstGeom>
        </p:spPr>
        <p:txBody>
          <a:bodyPr wrap="none">
            <a:spAutoFit/>
          </a:bodyPr>
          <a:lstStyle/>
          <a:p>
            <a:r>
              <a:rPr lang="en-GB" sz="3600" dirty="0">
                <a:solidFill>
                  <a:srgbClr val="0070C0"/>
                </a:solidFill>
                <a:latin typeface="Comic Sans MS" pitchFamily="66" charset="0"/>
              </a:rPr>
              <a:t>1</a:t>
            </a:r>
          </a:p>
        </p:txBody>
      </p:sp>
      <p:sp>
        <p:nvSpPr>
          <p:cNvPr id="43" name="TextBox 42"/>
          <p:cNvSpPr txBox="1"/>
          <p:nvPr/>
        </p:nvSpPr>
        <p:spPr>
          <a:xfrm>
            <a:off x="3600336" y="4867720"/>
            <a:ext cx="782724" cy="1107996"/>
          </a:xfrm>
          <a:prstGeom prst="rect">
            <a:avLst/>
          </a:prstGeom>
          <a:noFill/>
        </p:spPr>
        <p:txBody>
          <a:bodyPr wrap="square" rtlCol="0">
            <a:spAutoFit/>
          </a:bodyPr>
          <a:lstStyle/>
          <a:p>
            <a:r>
              <a:rPr lang="en-GB" sz="6600" dirty="0">
                <a:solidFill>
                  <a:srgbClr val="0070C0"/>
                </a:solidFill>
                <a:latin typeface="Comic Sans MS" pitchFamily="66" charset="0"/>
              </a:rPr>
              <a:t>7</a:t>
            </a:r>
          </a:p>
        </p:txBody>
      </p:sp>
      <p:sp>
        <p:nvSpPr>
          <p:cNvPr id="44" name="TextBox 43"/>
          <p:cNvSpPr txBox="1"/>
          <p:nvPr/>
        </p:nvSpPr>
        <p:spPr>
          <a:xfrm>
            <a:off x="2044805" y="4855219"/>
            <a:ext cx="782724" cy="1107996"/>
          </a:xfrm>
          <a:prstGeom prst="rect">
            <a:avLst/>
          </a:prstGeom>
          <a:noFill/>
        </p:spPr>
        <p:txBody>
          <a:bodyPr wrap="square" rtlCol="0">
            <a:spAutoFit/>
          </a:bodyPr>
          <a:lstStyle/>
          <a:p>
            <a:r>
              <a:rPr lang="en-GB" sz="6600" dirty="0">
                <a:solidFill>
                  <a:srgbClr val="0070C0"/>
                </a:solidFill>
                <a:latin typeface="Comic Sans MS" pitchFamily="66" charset="0"/>
              </a:rPr>
              <a:t>4</a:t>
            </a:r>
          </a:p>
        </p:txBody>
      </p:sp>
      <p:sp>
        <p:nvSpPr>
          <p:cNvPr id="5" name="Rectangle 4"/>
          <p:cNvSpPr/>
          <p:nvPr/>
        </p:nvSpPr>
        <p:spPr>
          <a:xfrm>
            <a:off x="7175321" y="169298"/>
            <a:ext cx="1696183" cy="584776"/>
          </a:xfrm>
          <a:prstGeom prst="rect">
            <a:avLst/>
          </a:prstGeom>
        </p:spPr>
        <p:txBody>
          <a:bodyPr wrap="square">
            <a:spAutoFit/>
          </a:bodyPr>
          <a:lstStyle/>
          <a:p>
            <a:r>
              <a:rPr lang="en-GB" sz="3200" dirty="0">
                <a:solidFill>
                  <a:srgbClr val="0070C0"/>
                </a:solidFill>
                <a:latin typeface="Comic Sans MS" pitchFamily="66" charset="0"/>
              </a:rPr>
              <a:t>473</a:t>
            </a:r>
            <a:endParaRPr lang="en-GB" sz="3200" dirty="0">
              <a:solidFill>
                <a:srgbClr val="0070C0"/>
              </a:solidFill>
            </a:endParaRPr>
          </a:p>
        </p:txBody>
      </p:sp>
    </p:spTree>
    <p:extLst>
      <p:ext uri="{BB962C8B-B14F-4D97-AF65-F5344CB8AC3E}">
        <p14:creationId xmlns:p14="http://schemas.microsoft.com/office/powerpoint/2010/main" val="2452443553"/>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par>
                                <p:cTn id="11" presetID="42" presetClass="path" presetSubtype="0" accel="50000" decel="50000" fill="hold" grpId="0" nodeType="withEffect">
                                  <p:stCondLst>
                                    <p:cond delay="0"/>
                                  </p:stCondLst>
                                  <p:childTnLst>
                                    <p:animMotion origin="layout" path="M -0.00157 0.00023 L 0.08489 0.57778 " pathEditMode="relative" rAng="0" ptsTypes="AA">
                                      <p:cBhvr>
                                        <p:cTn id="12" dur="2000" fill="hold"/>
                                        <p:tgtEl>
                                          <p:spTgt spid="365"/>
                                        </p:tgtEl>
                                        <p:attrNameLst>
                                          <p:attrName>ppt_x</p:attrName>
                                          <p:attrName>ppt_y</p:attrName>
                                        </p:attrNameLst>
                                      </p:cBhvr>
                                      <p:rCtr x="4323" y="28866"/>
                                    </p:animMotion>
                                  </p:childTnLst>
                                </p:cTn>
                              </p:par>
                              <p:par>
                                <p:cTn id="13" presetID="42" presetClass="path" presetSubtype="0" accel="50000" decel="50000" fill="hold" grpId="0" nodeType="withEffect">
                                  <p:stCondLst>
                                    <p:cond delay="0"/>
                                  </p:stCondLst>
                                  <p:childTnLst>
                                    <p:animMotion origin="layout" path="M -0.00434 0.00695 L 0.1007 0.50648 " pathEditMode="relative" rAng="0" ptsTypes="AA">
                                      <p:cBhvr>
                                        <p:cTn id="14" dur="2000" fill="hold"/>
                                        <p:tgtEl>
                                          <p:spTgt spid="370"/>
                                        </p:tgtEl>
                                        <p:attrNameLst>
                                          <p:attrName>ppt_x</p:attrName>
                                          <p:attrName>ppt_y</p:attrName>
                                        </p:attrNameLst>
                                      </p:cBhvr>
                                      <p:rCtr x="5243" y="24977"/>
                                    </p:animMotion>
                                  </p:childTnLst>
                                </p:cTn>
                              </p:par>
                              <p:par>
                                <p:cTn id="15" presetID="42" presetClass="path" presetSubtype="0" accel="50000" decel="50000" fill="hold" grpId="0" nodeType="withEffect">
                                  <p:stCondLst>
                                    <p:cond delay="0"/>
                                  </p:stCondLst>
                                  <p:childTnLst>
                                    <p:animMotion origin="layout" path="M 2.5E-6 -1.48148E-6 L 0.06059 0.47755 " pathEditMode="relative" rAng="0" ptsTypes="AA">
                                      <p:cBhvr>
                                        <p:cTn id="16" dur="2000" fill="hold"/>
                                        <p:tgtEl>
                                          <p:spTgt spid="371"/>
                                        </p:tgtEl>
                                        <p:attrNameLst>
                                          <p:attrName>ppt_x</p:attrName>
                                          <p:attrName>ppt_y</p:attrName>
                                        </p:attrNameLst>
                                      </p:cBhvr>
                                      <p:rCtr x="3021" y="23866"/>
                                    </p:animMotion>
                                  </p:childTnLst>
                                </p:cTn>
                              </p:par>
                              <p:par>
                                <p:cTn id="17" presetID="42" presetClass="path" presetSubtype="0" accel="50000" decel="50000" fill="hold" grpId="0" nodeType="withEffect">
                                  <p:stCondLst>
                                    <p:cond delay="0"/>
                                  </p:stCondLst>
                                  <p:childTnLst>
                                    <p:animMotion origin="layout" path="M -1.11111E-6 -1.11111E-6 L 0.05122 0.56458 " pathEditMode="relative" rAng="0" ptsTypes="AA">
                                      <p:cBhvr>
                                        <p:cTn id="18" dur="2000" fill="hold"/>
                                        <p:tgtEl>
                                          <p:spTgt spid="369"/>
                                        </p:tgtEl>
                                        <p:attrNameLst>
                                          <p:attrName>ppt_x</p:attrName>
                                          <p:attrName>ppt_y</p:attrName>
                                        </p:attrNameLst>
                                      </p:cBhvr>
                                      <p:rCtr x="2552" y="28218"/>
                                    </p:animMotion>
                                  </p:childTnLst>
                                </p:cTn>
                              </p:par>
                              <p:par>
                                <p:cTn id="19" presetID="42" presetClass="path" presetSubtype="0" accel="50000" decel="50000" fill="hold" grpId="0" nodeType="withEffect">
                                  <p:stCondLst>
                                    <p:cond delay="0"/>
                                  </p:stCondLst>
                                  <p:childTnLst>
                                    <p:animMotion origin="layout" path="M 2.5E-6 -1.48148E-6 L 0.06562 0.3125 " pathEditMode="relative" rAng="0" ptsTypes="AA">
                                      <p:cBhvr>
                                        <p:cTn id="20" dur="2000" fill="hold"/>
                                        <p:tgtEl>
                                          <p:spTgt spid="22"/>
                                        </p:tgtEl>
                                        <p:attrNameLst>
                                          <p:attrName>ppt_x</p:attrName>
                                          <p:attrName>ppt_y</p:attrName>
                                        </p:attrNameLst>
                                      </p:cBhvr>
                                      <p:rCtr x="3281" y="15625"/>
                                    </p:animMotion>
                                  </p:childTnLst>
                                </p:cTn>
                              </p:par>
                              <p:par>
                                <p:cTn id="21" presetID="42" presetClass="path" presetSubtype="0" accel="50000" decel="50000" fill="hold" grpId="0" nodeType="withEffect">
                                  <p:stCondLst>
                                    <p:cond delay="0"/>
                                  </p:stCondLst>
                                  <p:childTnLst>
                                    <p:animMotion origin="layout" path="M -4.44444E-6 -3.7037E-7 L 0.03316 0.32153 " pathEditMode="relative" rAng="0" ptsTypes="AA">
                                      <p:cBhvr>
                                        <p:cTn id="22" dur="2000" fill="hold"/>
                                        <p:tgtEl>
                                          <p:spTgt spid="23"/>
                                        </p:tgtEl>
                                        <p:attrNameLst>
                                          <p:attrName>ppt_x</p:attrName>
                                          <p:attrName>ppt_y</p:attrName>
                                        </p:attrNameLst>
                                      </p:cBhvr>
                                      <p:rCtr x="1649" y="16065"/>
                                    </p:animMotion>
                                  </p:childTnLst>
                                </p:cTn>
                              </p:par>
                            </p:childTnLst>
                          </p:cTn>
                        </p:par>
                      </p:childTnLst>
                    </p:cTn>
                  </p:par>
                  <p:par>
                    <p:cTn id="23" fill="hold">
                      <p:stCondLst>
                        <p:cond delay="indefinite"/>
                      </p:stCondLst>
                      <p:childTnLst>
                        <p:par>
                          <p:cTn id="24" fill="hold">
                            <p:stCondLst>
                              <p:cond delay="0"/>
                            </p:stCondLst>
                            <p:childTnLst>
                              <p:par>
                                <p:cTn id="25" presetID="42" presetClass="path" presetSubtype="0" accel="50000" decel="50000" fill="hold" grpId="0" nodeType="clickEffect">
                                  <p:stCondLst>
                                    <p:cond delay="0"/>
                                  </p:stCondLst>
                                  <p:childTnLst>
                                    <p:animMotion origin="layout" path="M -3.88889E-6 0 L 0.1408 0.75301 " pathEditMode="relative" rAng="0" ptsTypes="AA">
                                      <p:cBhvr>
                                        <p:cTn id="26" dur="2000" fill="hold"/>
                                        <p:tgtEl>
                                          <p:spTgt spid="38"/>
                                        </p:tgtEl>
                                        <p:attrNameLst>
                                          <p:attrName>ppt_x</p:attrName>
                                          <p:attrName>ppt_y</p:attrName>
                                        </p:attrNameLst>
                                      </p:cBhvr>
                                      <p:rCtr x="7031" y="37639"/>
                                    </p:animMotion>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42" presetClass="path" presetSubtype="0" accel="50000" decel="50000" fill="hold" grpId="0" nodeType="clickEffect">
                                  <p:stCondLst>
                                    <p:cond delay="0"/>
                                  </p:stCondLst>
                                  <p:childTnLst>
                                    <p:animMotion origin="layout" path="M 8.33333E-7 4.81481E-6 L 0.02483 0.28888 " pathEditMode="relative" rAng="0" ptsTypes="AA">
                                      <p:cBhvr>
                                        <p:cTn id="34" dur="2000" fill="hold"/>
                                        <p:tgtEl>
                                          <p:spTgt spid="21"/>
                                        </p:tgtEl>
                                        <p:attrNameLst>
                                          <p:attrName>ppt_x</p:attrName>
                                          <p:attrName>ppt_y</p:attrName>
                                        </p:attrNameLst>
                                      </p:cBhvr>
                                      <p:rCtr x="1233" y="14444"/>
                                    </p:animMotion>
                                  </p:childTnLst>
                                </p:cTn>
                              </p:par>
                              <p:par>
                                <p:cTn id="35" presetID="42" presetClass="path" presetSubtype="0" accel="50000" decel="50000" fill="hold" grpId="0" nodeType="withEffect">
                                  <p:stCondLst>
                                    <p:cond delay="0"/>
                                  </p:stCondLst>
                                  <p:childTnLst>
                                    <p:animMotion origin="layout" path="M 0.00018 0.00556 L 0.09862 0.56921 " pathEditMode="relative" rAng="0" ptsTypes="AA">
                                      <p:cBhvr>
                                        <p:cTn id="36" dur="2000" fill="hold"/>
                                        <p:tgtEl>
                                          <p:spTgt spid="364"/>
                                        </p:tgtEl>
                                        <p:attrNameLst>
                                          <p:attrName>ppt_x</p:attrName>
                                          <p:attrName>ppt_y</p:attrName>
                                        </p:attrNameLst>
                                      </p:cBhvr>
                                      <p:rCtr x="4913" y="28171"/>
                                    </p:animMotion>
                                  </p:childTnLst>
                                </p:cTn>
                              </p:par>
                              <p:par>
                                <p:cTn id="37" presetID="42" presetClass="path" presetSubtype="0" accel="50000" decel="50000" fill="hold" grpId="0" nodeType="withEffect">
                                  <p:stCondLst>
                                    <p:cond delay="0"/>
                                  </p:stCondLst>
                                  <p:childTnLst>
                                    <p:animMotion origin="layout" path="M -3.33333E-6 1.48148E-6 L 0.0441 0.5368 " pathEditMode="relative" rAng="0" ptsTypes="AA">
                                      <p:cBhvr>
                                        <p:cTn id="38" dur="2000" fill="hold"/>
                                        <p:tgtEl>
                                          <p:spTgt spid="367"/>
                                        </p:tgtEl>
                                        <p:attrNameLst>
                                          <p:attrName>ppt_x</p:attrName>
                                          <p:attrName>ppt_y</p:attrName>
                                        </p:attrNameLst>
                                      </p:cBhvr>
                                      <p:rCtr x="2205" y="26829"/>
                                    </p:animMotion>
                                  </p:childTnLst>
                                </p:cTn>
                              </p:par>
                              <p:par>
                                <p:cTn id="39" presetID="42" presetClass="path" presetSubtype="0" accel="50000" decel="50000" fill="hold" grpId="0" nodeType="withEffect">
                                  <p:stCondLst>
                                    <p:cond delay="0"/>
                                  </p:stCondLst>
                                  <p:childTnLst>
                                    <p:animMotion origin="layout" path="M -1.38889E-6 -1.11111E-6 L 0.03264 0.55417 " pathEditMode="relative" rAng="0" ptsTypes="AA">
                                      <p:cBhvr>
                                        <p:cTn id="40" dur="2000" fill="hold"/>
                                        <p:tgtEl>
                                          <p:spTgt spid="368"/>
                                        </p:tgtEl>
                                        <p:attrNameLst>
                                          <p:attrName>ppt_x</p:attrName>
                                          <p:attrName>ppt_y</p:attrName>
                                        </p:attrNameLst>
                                      </p:cBhvr>
                                      <p:rCtr x="1632" y="27708"/>
                                    </p:animMotion>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44"/>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4" grpId="0" animBg="1"/>
      <p:bldP spid="365" grpId="0" animBg="1"/>
      <p:bldP spid="367" grpId="0" animBg="1"/>
      <p:bldP spid="368" grpId="0" animBg="1"/>
      <p:bldP spid="369" grpId="0" animBg="1"/>
      <p:bldP spid="370" grpId="0" animBg="1"/>
      <p:bldP spid="371" grpId="0" animBg="1"/>
      <p:bldP spid="21" grpId="0" animBg="1"/>
      <p:bldP spid="22" grpId="0" animBg="1"/>
      <p:bldP spid="23" grpId="0" animBg="1"/>
      <p:bldP spid="38" grpId="0" animBg="1"/>
      <p:bldP spid="42" grpId="0"/>
      <p:bldP spid="3" grpId="0"/>
      <p:bldP spid="43" grpId="0"/>
      <p:bldP spid="44" grpId="0"/>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0412AEE-35E4-4F83-8E18-AA80227A7DA1}"/>
              </a:ext>
            </a:extLst>
          </p:cNvPr>
          <p:cNvSpPr>
            <a:spLocks noGrp="1"/>
          </p:cNvSpPr>
          <p:nvPr>
            <p:ph type="title"/>
          </p:nvPr>
        </p:nvSpPr>
        <p:spPr/>
        <p:txBody>
          <a:bodyPr/>
          <a:lstStyle/>
          <a:p>
            <a:r>
              <a:rPr lang="en-GB" dirty="0">
                <a:solidFill>
                  <a:srgbClr val="000000"/>
                </a:solidFill>
              </a:rPr>
              <a:t>Bar model – a consistent picture</a:t>
            </a:r>
          </a:p>
        </p:txBody>
      </p:sp>
      <p:pic>
        <p:nvPicPr>
          <p:cNvPr id="3" name="Picture 2">
            <a:extLst>
              <a:ext uri="{FF2B5EF4-FFF2-40B4-BE49-F238E27FC236}">
                <a16:creationId xmlns:a16="http://schemas.microsoft.com/office/drawing/2014/main" xmlns="" id="{914FB059-226C-43A0-A9BB-5D4FFE1D54F7}"/>
              </a:ext>
            </a:extLst>
          </p:cNvPr>
          <p:cNvPicPr>
            <a:picLocks noChangeAspect="1"/>
          </p:cNvPicPr>
          <p:nvPr/>
        </p:nvPicPr>
        <p:blipFill>
          <a:blip r:embed="rId2"/>
          <a:stretch>
            <a:fillRect/>
          </a:stretch>
        </p:blipFill>
        <p:spPr>
          <a:xfrm>
            <a:off x="317182" y="1404351"/>
            <a:ext cx="5190319" cy="5107274"/>
          </a:xfrm>
          <a:prstGeom prst="rect">
            <a:avLst/>
          </a:prstGeom>
        </p:spPr>
      </p:pic>
      <p:sp>
        <p:nvSpPr>
          <p:cNvPr id="4" name="Rectangle 3">
            <a:extLst>
              <a:ext uri="{FF2B5EF4-FFF2-40B4-BE49-F238E27FC236}">
                <a16:creationId xmlns:a16="http://schemas.microsoft.com/office/drawing/2014/main" xmlns="" id="{7F1D3C27-8503-468A-A371-5E725BE84F77}"/>
              </a:ext>
            </a:extLst>
          </p:cNvPr>
          <p:cNvSpPr/>
          <p:nvPr/>
        </p:nvSpPr>
        <p:spPr>
          <a:xfrm>
            <a:off x="5674902" y="1853249"/>
            <a:ext cx="3166643" cy="2932213"/>
          </a:xfrm>
          <a:prstGeom prst="rect">
            <a:avLst/>
          </a:prstGeom>
        </p:spPr>
        <p:txBody>
          <a:bodyPr wrap="square">
            <a:spAutoFit/>
          </a:bodyPr>
          <a:lstStyle/>
          <a:p>
            <a:pPr algn="ctr">
              <a:lnSpc>
                <a:spcPct val="107000"/>
              </a:lnSpc>
              <a:spcAft>
                <a:spcPts val="800"/>
              </a:spcAft>
            </a:pPr>
            <a:r>
              <a:rPr lang="en-US" sz="3200" dirty="0">
                <a:solidFill>
                  <a:srgbClr val="000000"/>
                </a:solidFill>
                <a:latin typeface="Calibri" panose="020F0502020204030204" pitchFamily="34" charset="0"/>
                <a:ea typeface="Calibri" panose="020F0502020204030204" pitchFamily="34" charset="0"/>
                <a:cs typeface="Times New Roman" panose="02020603050405020304" pitchFamily="18" charset="0"/>
              </a:rPr>
              <a:t>“Bar models are a tool to help</a:t>
            </a:r>
          </a:p>
          <a:p>
            <a:pPr algn="ctr">
              <a:lnSpc>
                <a:spcPct val="107000"/>
              </a:lnSpc>
              <a:spcAft>
                <a:spcPts val="800"/>
              </a:spcAft>
            </a:pPr>
            <a:r>
              <a:rPr lang="en-US" sz="3200" dirty="0">
                <a:solidFill>
                  <a:srgbClr val="000000"/>
                </a:solidFill>
                <a:latin typeface="Calibri" panose="020F0502020204030204" pitchFamily="34" charset="0"/>
                <a:ea typeface="Calibri" panose="020F0502020204030204" pitchFamily="34" charset="0"/>
                <a:cs typeface="Times New Roman" panose="02020603050405020304" pitchFamily="18" charset="0"/>
              </a:rPr>
              <a:t>children </a:t>
            </a:r>
            <a:r>
              <a:rPr lang="en-US" sz="3200" dirty="0" err="1">
                <a:solidFill>
                  <a:srgbClr val="000000"/>
                </a:solidFill>
                <a:latin typeface="Calibri" panose="020F0502020204030204" pitchFamily="34" charset="0"/>
                <a:ea typeface="Calibri" panose="020F0502020204030204" pitchFamily="34" charset="0"/>
                <a:cs typeface="Times New Roman" panose="02020603050405020304" pitchFamily="18" charset="0"/>
              </a:rPr>
              <a:t>visualise</a:t>
            </a:r>
            <a:r>
              <a:rPr lang="en-US" sz="32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stories”</a:t>
            </a:r>
          </a:p>
          <a:p>
            <a:pPr algn="r">
              <a:lnSpc>
                <a:spcPct val="107000"/>
              </a:lnSpc>
              <a:spcAft>
                <a:spcPts val="800"/>
              </a:spcAft>
            </a:pPr>
            <a:r>
              <a:rPr lang="en-US" sz="3200" dirty="0">
                <a:solidFill>
                  <a:srgbClr val="000000"/>
                </a:solidFill>
                <a:latin typeface="Calibri" panose="020F0502020204030204" pitchFamily="34" charset="0"/>
                <a:ea typeface="Calibri" panose="020F0502020204030204" pitchFamily="34" charset="0"/>
                <a:cs typeface="Times New Roman" panose="02020603050405020304" pitchFamily="18" charset="0"/>
              </a:rPr>
              <a:t>Ban </a:t>
            </a:r>
            <a:r>
              <a:rPr lang="en-US" sz="3200" dirty="0" err="1">
                <a:solidFill>
                  <a:srgbClr val="000000"/>
                </a:solidFill>
                <a:latin typeface="Calibri" panose="020F0502020204030204" pitchFamily="34" charset="0"/>
                <a:ea typeface="Calibri" panose="020F0502020204030204" pitchFamily="34" charset="0"/>
                <a:cs typeface="Times New Roman" panose="02020603050405020304" pitchFamily="18" charset="0"/>
              </a:rPr>
              <a:t>Har</a:t>
            </a:r>
            <a:r>
              <a:rPr lang="en-US" sz="32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2016</a:t>
            </a:r>
          </a:p>
        </p:txBody>
      </p:sp>
    </p:spTree>
    <p:extLst>
      <p:ext uri="{BB962C8B-B14F-4D97-AF65-F5344CB8AC3E}">
        <p14:creationId xmlns:p14="http://schemas.microsoft.com/office/powerpoint/2010/main" val="766154459"/>
      </p:ext>
    </p:extLst>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nvGraphicFramePr>
        <p:xfrm>
          <a:off x="-144016" y="692696"/>
          <a:ext cx="9468544" cy="59046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Oval 2"/>
          <p:cNvSpPr/>
          <p:nvPr/>
        </p:nvSpPr>
        <p:spPr>
          <a:xfrm>
            <a:off x="72008" y="2711054"/>
            <a:ext cx="1944216" cy="1872208"/>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prstClr val="black"/>
                </a:solidFill>
              </a:rPr>
              <a:t>Coherence</a:t>
            </a:r>
          </a:p>
        </p:txBody>
      </p:sp>
      <p:sp>
        <p:nvSpPr>
          <p:cNvPr id="4" name="TextBox 3"/>
          <p:cNvSpPr txBox="1"/>
          <p:nvPr/>
        </p:nvSpPr>
        <p:spPr>
          <a:xfrm>
            <a:off x="971600" y="188640"/>
            <a:ext cx="6912768" cy="584775"/>
          </a:xfrm>
          <a:prstGeom prst="rect">
            <a:avLst/>
          </a:prstGeom>
          <a:noFill/>
        </p:spPr>
        <p:txBody>
          <a:bodyPr wrap="square" rtlCol="0">
            <a:spAutoFit/>
          </a:bodyPr>
          <a:lstStyle/>
          <a:p>
            <a:pPr algn="ctr"/>
            <a:r>
              <a:rPr lang="en-GB" sz="3200" b="1" dirty="0">
                <a:solidFill>
                  <a:prstClr val="black"/>
                </a:solidFill>
              </a:rPr>
              <a:t>Teaching for Mastery </a:t>
            </a:r>
          </a:p>
        </p:txBody>
      </p:sp>
      <p:cxnSp>
        <p:nvCxnSpPr>
          <p:cNvPr id="6" name="Straight Arrow Connector 5"/>
          <p:cNvCxnSpPr/>
          <p:nvPr/>
        </p:nvCxnSpPr>
        <p:spPr>
          <a:xfrm>
            <a:off x="2088232" y="3645024"/>
            <a:ext cx="5184576" cy="0"/>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7200800" y="2770705"/>
            <a:ext cx="1835696" cy="1728192"/>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900" dirty="0">
                <a:solidFill>
                  <a:prstClr val="black"/>
                </a:solidFill>
              </a:rPr>
              <a:t>Small steps are easier to take </a:t>
            </a:r>
          </a:p>
        </p:txBody>
      </p:sp>
    </p:spTree>
    <p:extLst>
      <p:ext uri="{BB962C8B-B14F-4D97-AF65-F5344CB8AC3E}">
        <p14:creationId xmlns:p14="http://schemas.microsoft.com/office/powerpoint/2010/main" val="983042249"/>
      </p:ext>
    </p:extLst>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3528" y="116632"/>
            <a:ext cx="8136904" cy="6555642"/>
          </a:xfrm>
          <a:prstGeom prst="rect">
            <a:avLst/>
          </a:prstGeom>
          <a:noFill/>
        </p:spPr>
        <p:txBody>
          <a:bodyPr wrap="square" rtlCol="0">
            <a:spAutoFit/>
          </a:bodyPr>
          <a:lstStyle/>
          <a:p>
            <a:r>
              <a:rPr lang="en-US" sz="1600" b="1" u="sng" dirty="0" smtClean="0"/>
              <a:t>Coherence</a:t>
            </a:r>
            <a:r>
              <a:rPr lang="en-US" sz="1600" dirty="0" smtClean="0"/>
              <a:t> has implications for </a:t>
            </a:r>
            <a:r>
              <a:rPr lang="en-US" sz="1600" b="1" u="sng" dirty="0" smtClean="0"/>
              <a:t>our planning </a:t>
            </a:r>
            <a:r>
              <a:rPr lang="en-US" sz="1600" dirty="0" smtClean="0"/>
              <a:t>of a lesson. Put your time and energy into the small steps within a lesson. Don’t let the resource lead the lesson. Let the small steps lead the learning. </a:t>
            </a:r>
            <a:r>
              <a:rPr lang="en-US" sz="1600" dirty="0" err="1" smtClean="0"/>
              <a:t>Powerpoints</a:t>
            </a:r>
            <a:r>
              <a:rPr lang="en-US" sz="1600" dirty="0" smtClean="0"/>
              <a:t> are a useful planning tool and are used in the lesson. </a:t>
            </a:r>
            <a:r>
              <a:rPr lang="en-US" sz="1600" dirty="0" smtClean="0">
                <a:sym typeface="Wingdings"/>
              </a:rPr>
              <a:t></a:t>
            </a:r>
            <a:endParaRPr lang="en-US" sz="1600" dirty="0" smtClean="0"/>
          </a:p>
          <a:p>
            <a:endParaRPr lang="en-US" sz="1600" dirty="0" smtClean="0"/>
          </a:p>
          <a:p>
            <a:r>
              <a:rPr lang="en-US" sz="1600" b="1" u="sng" dirty="0" smtClean="0"/>
              <a:t>Small steps. </a:t>
            </a:r>
            <a:r>
              <a:rPr lang="en-US" sz="1600" dirty="0" smtClean="0"/>
              <a:t>Leave no step out- don’t presume prior knowledge. Start low, but accelerate quickly.  Use ping pong ‘write stuff’ style teaching. Bring the class back together regularly through the lesson. Questioning will uncover misconceptions.</a:t>
            </a:r>
          </a:p>
          <a:p>
            <a:r>
              <a:rPr lang="en-US" sz="1600" dirty="0" smtClean="0"/>
              <a:t>Our trays can be used effectively after one/two whole class activities. </a:t>
            </a:r>
          </a:p>
          <a:p>
            <a:r>
              <a:rPr lang="en-US" sz="1600" dirty="0" smtClean="0"/>
              <a:t>Focus on a zone to observe/question for assessment through the lesson.  Use marking stations. Encourage children to say why they went wrong. Use thought bubbles for self evaluation/explaining reasoning.</a:t>
            </a:r>
            <a:endParaRPr lang="en-US" sz="1600" dirty="0"/>
          </a:p>
          <a:p>
            <a:endParaRPr lang="en-US" sz="1600" dirty="0" smtClean="0"/>
          </a:p>
          <a:p>
            <a:r>
              <a:rPr lang="en-US" sz="1600" dirty="0" smtClean="0"/>
              <a:t>Have whole class mixed-ability paired activity following teaching with different representations and images.  Make use of your working wall to keep images/drawings/ideas.</a:t>
            </a:r>
          </a:p>
          <a:p>
            <a:endParaRPr lang="en-US" sz="1600" dirty="0" smtClean="0"/>
          </a:p>
          <a:p>
            <a:r>
              <a:rPr lang="en-US" sz="1600" b="1" u="sng" dirty="0" smtClean="0"/>
              <a:t>Use stem sentences</a:t>
            </a:r>
            <a:r>
              <a:rPr lang="en-US" sz="1600" dirty="0" smtClean="0"/>
              <a:t>.  E.g. “ten tenths make a whole” to reinforce the main teaching points of a lesson. Repeat them throughout the lesson. Use “I say, you say” cues.</a:t>
            </a:r>
          </a:p>
          <a:p>
            <a:endParaRPr lang="en-US" sz="1600" dirty="0" smtClean="0"/>
          </a:p>
          <a:p>
            <a:r>
              <a:rPr lang="en-US" sz="1600" dirty="0" smtClean="0"/>
              <a:t>Develop an understanding of what </a:t>
            </a:r>
            <a:r>
              <a:rPr lang="en-US" sz="1600" b="1" u="sng" dirty="0" smtClean="0"/>
              <a:t>a child who is fluent </a:t>
            </a:r>
            <a:r>
              <a:rPr lang="en-US" sz="1600" dirty="0" smtClean="0"/>
              <a:t>looks like.</a:t>
            </a:r>
          </a:p>
          <a:p>
            <a:r>
              <a:rPr lang="en-US" sz="1600" dirty="0" smtClean="0"/>
              <a:t>They can demonstrate variation in their methods and show resilience when problem solving. </a:t>
            </a:r>
          </a:p>
          <a:p>
            <a:r>
              <a:rPr lang="en-US" sz="1600" dirty="0" smtClean="0"/>
              <a:t>“I tried method a and it didn’t work so I tried method b.” They are also able to represent their methods using images and diagrams as well as explain their thinking to others. Mistakes are an opportunity to learn something new. “I know where I went wrong- I thought this but I should have thought that.”</a:t>
            </a:r>
          </a:p>
          <a:p>
            <a:endParaRPr lang="en-US" dirty="0"/>
          </a:p>
          <a:p>
            <a:endParaRPr lang="en-US" dirty="0"/>
          </a:p>
        </p:txBody>
      </p:sp>
    </p:spTree>
    <p:extLst>
      <p:ext uri="{BB962C8B-B14F-4D97-AF65-F5344CB8AC3E}">
        <p14:creationId xmlns:p14="http://schemas.microsoft.com/office/powerpoint/2010/main" val="123793634"/>
      </p:ext>
    </p:extLst>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3528" y="332656"/>
            <a:ext cx="5184576" cy="369332"/>
          </a:xfrm>
          <a:prstGeom prst="rect">
            <a:avLst/>
          </a:prstGeom>
          <a:noFill/>
        </p:spPr>
        <p:txBody>
          <a:bodyPr wrap="square" rtlCol="0">
            <a:spAutoFit/>
          </a:bodyPr>
          <a:lstStyle/>
          <a:p>
            <a:r>
              <a:rPr lang="en-US" dirty="0" smtClean="0"/>
              <a:t>1. What is the same? What is different?</a:t>
            </a:r>
            <a:endParaRPr lang="en-US" dirty="0"/>
          </a:p>
        </p:txBody>
      </p:sp>
      <p:sp>
        <p:nvSpPr>
          <p:cNvPr id="3" name="TextBox 2"/>
          <p:cNvSpPr txBox="1"/>
          <p:nvPr/>
        </p:nvSpPr>
        <p:spPr>
          <a:xfrm>
            <a:off x="251520" y="2492896"/>
            <a:ext cx="8208912" cy="646331"/>
          </a:xfrm>
          <a:prstGeom prst="rect">
            <a:avLst/>
          </a:prstGeom>
          <a:noFill/>
        </p:spPr>
        <p:txBody>
          <a:bodyPr wrap="square" rtlCol="0">
            <a:spAutoFit/>
          </a:bodyPr>
          <a:lstStyle/>
          <a:p>
            <a:r>
              <a:rPr lang="en-US" dirty="0" smtClean="0"/>
              <a:t> 2. Adam says….”When you multiply any number by 10 you just add a zero.” Is he correct?</a:t>
            </a:r>
            <a:endParaRPr lang="en-US" dirty="0"/>
          </a:p>
        </p:txBody>
      </p:sp>
      <p:sp>
        <p:nvSpPr>
          <p:cNvPr id="4" name="TextBox 3"/>
          <p:cNvSpPr txBox="1"/>
          <p:nvPr/>
        </p:nvSpPr>
        <p:spPr>
          <a:xfrm>
            <a:off x="251520" y="3284984"/>
            <a:ext cx="6768752" cy="369332"/>
          </a:xfrm>
          <a:prstGeom prst="rect">
            <a:avLst/>
          </a:prstGeom>
          <a:noFill/>
        </p:spPr>
        <p:txBody>
          <a:bodyPr wrap="square" rtlCol="0">
            <a:spAutoFit/>
          </a:bodyPr>
          <a:lstStyle/>
          <a:p>
            <a:r>
              <a:rPr lang="en-US" dirty="0" smtClean="0"/>
              <a:t> 3. True or false?  Dividing by 4 is the same as dividing by 2 twice.</a:t>
            </a:r>
            <a:endParaRPr lang="en-US" dirty="0"/>
          </a:p>
        </p:txBody>
      </p:sp>
      <p:sp>
        <p:nvSpPr>
          <p:cNvPr id="5" name="TextBox 4"/>
          <p:cNvSpPr txBox="1"/>
          <p:nvPr/>
        </p:nvSpPr>
        <p:spPr>
          <a:xfrm>
            <a:off x="323528" y="3789040"/>
            <a:ext cx="5256584" cy="646331"/>
          </a:xfrm>
          <a:prstGeom prst="rect">
            <a:avLst/>
          </a:prstGeom>
          <a:noFill/>
        </p:spPr>
        <p:txBody>
          <a:bodyPr wrap="square" rtlCol="0">
            <a:spAutoFit/>
          </a:bodyPr>
          <a:lstStyle/>
          <a:p>
            <a:r>
              <a:rPr lang="en-US" dirty="0" smtClean="0"/>
              <a:t>4. Explain how this number fact helps you to solve this </a:t>
            </a:r>
          </a:p>
          <a:p>
            <a:r>
              <a:rPr lang="en-US" dirty="0"/>
              <a:t>p</a:t>
            </a:r>
            <a:r>
              <a:rPr lang="en-US" dirty="0" smtClean="0"/>
              <a:t>roblem.  32+ 64= 96     31+66=</a:t>
            </a:r>
            <a:endParaRPr lang="en-US" dirty="0"/>
          </a:p>
        </p:txBody>
      </p:sp>
      <p:sp>
        <p:nvSpPr>
          <p:cNvPr id="6" name="TextBox 5"/>
          <p:cNvSpPr txBox="1"/>
          <p:nvPr/>
        </p:nvSpPr>
        <p:spPr>
          <a:xfrm>
            <a:off x="323528" y="4581128"/>
            <a:ext cx="5400600" cy="369332"/>
          </a:xfrm>
          <a:prstGeom prst="rect">
            <a:avLst/>
          </a:prstGeom>
          <a:noFill/>
        </p:spPr>
        <p:txBody>
          <a:bodyPr wrap="square" rtlCol="0">
            <a:spAutoFit/>
          </a:bodyPr>
          <a:lstStyle/>
          <a:p>
            <a:r>
              <a:rPr lang="en-US" dirty="0" smtClean="0"/>
              <a:t>5. How many ways can you solve…?</a:t>
            </a:r>
            <a:endParaRPr lang="en-US" dirty="0"/>
          </a:p>
        </p:txBody>
      </p:sp>
      <p:sp>
        <p:nvSpPr>
          <p:cNvPr id="7" name="TextBox 6"/>
          <p:cNvSpPr txBox="1"/>
          <p:nvPr/>
        </p:nvSpPr>
        <p:spPr>
          <a:xfrm>
            <a:off x="323528" y="5157192"/>
            <a:ext cx="2736304" cy="646331"/>
          </a:xfrm>
          <a:prstGeom prst="rect">
            <a:avLst/>
          </a:prstGeom>
          <a:noFill/>
        </p:spPr>
        <p:txBody>
          <a:bodyPr wrap="square" rtlCol="0">
            <a:spAutoFit/>
          </a:bodyPr>
          <a:lstStyle/>
          <a:p>
            <a:r>
              <a:rPr lang="en-US" dirty="0" smtClean="0"/>
              <a:t>6. Position on a </a:t>
            </a:r>
            <a:r>
              <a:rPr lang="en-US" dirty="0" err="1" smtClean="0"/>
              <a:t>numberline</a:t>
            </a:r>
            <a:r>
              <a:rPr lang="en-US" dirty="0" smtClean="0"/>
              <a:t>…</a:t>
            </a:r>
            <a:endParaRPr lang="en-US" dirty="0"/>
          </a:p>
        </p:txBody>
      </p:sp>
      <p:sp>
        <p:nvSpPr>
          <p:cNvPr id="9" name="TextBox 8"/>
          <p:cNvSpPr txBox="1"/>
          <p:nvPr/>
        </p:nvSpPr>
        <p:spPr>
          <a:xfrm>
            <a:off x="323528" y="6093296"/>
            <a:ext cx="3672408" cy="369332"/>
          </a:xfrm>
          <a:prstGeom prst="rect">
            <a:avLst/>
          </a:prstGeom>
          <a:noFill/>
        </p:spPr>
        <p:txBody>
          <a:bodyPr wrap="square" rtlCol="0">
            <a:spAutoFit/>
          </a:bodyPr>
          <a:lstStyle/>
          <a:p>
            <a:r>
              <a:rPr lang="en-US" dirty="0" smtClean="0"/>
              <a:t>7. Rank by difficulty</a:t>
            </a:r>
            <a:endParaRPr lang="en-US" dirty="0"/>
          </a:p>
        </p:txBody>
      </p:sp>
      <p:pic>
        <p:nvPicPr>
          <p:cNvPr id="10" name="Picture 9" descr="Screen Shot 2017-12-30 at 16.11.22.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984" y="116632"/>
            <a:ext cx="784483" cy="1752352"/>
          </a:xfrm>
          <a:prstGeom prst="rect">
            <a:avLst/>
          </a:prstGeom>
        </p:spPr>
      </p:pic>
      <p:pic>
        <p:nvPicPr>
          <p:cNvPr id="11" name="Picture 10" descr="Screen Shot 2017-12-30 at 16.11.14.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6104995" y="350960"/>
            <a:ext cx="740696" cy="1430660"/>
          </a:xfrm>
          <a:prstGeom prst="rect">
            <a:avLst/>
          </a:prstGeom>
        </p:spPr>
      </p:pic>
      <p:pic>
        <p:nvPicPr>
          <p:cNvPr id="12" name="Picture 11" descr="Screen Shot 2017-12-30 at 16.14.03.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84168" y="4581128"/>
            <a:ext cx="2016224" cy="1790114"/>
          </a:xfrm>
          <a:prstGeom prst="rect">
            <a:avLst/>
          </a:prstGeom>
        </p:spPr>
      </p:pic>
      <p:sp>
        <p:nvSpPr>
          <p:cNvPr id="13" name="TextBox 12"/>
          <p:cNvSpPr txBox="1"/>
          <p:nvPr/>
        </p:nvSpPr>
        <p:spPr>
          <a:xfrm>
            <a:off x="6012160" y="4149080"/>
            <a:ext cx="2160240" cy="369332"/>
          </a:xfrm>
          <a:prstGeom prst="rect">
            <a:avLst/>
          </a:prstGeom>
          <a:noFill/>
        </p:spPr>
        <p:txBody>
          <a:bodyPr wrap="square" rtlCol="0">
            <a:spAutoFit/>
          </a:bodyPr>
          <a:lstStyle/>
          <a:p>
            <a:r>
              <a:rPr lang="en-US" dirty="0" smtClean="0"/>
              <a:t>8. Spot the pattern</a:t>
            </a:r>
            <a:endParaRPr lang="en-US" dirty="0"/>
          </a:p>
        </p:txBody>
      </p:sp>
      <p:sp>
        <p:nvSpPr>
          <p:cNvPr id="14" name="TextBox 13"/>
          <p:cNvSpPr txBox="1"/>
          <p:nvPr/>
        </p:nvSpPr>
        <p:spPr>
          <a:xfrm>
            <a:off x="3563888" y="6309320"/>
            <a:ext cx="4824536" cy="369332"/>
          </a:xfrm>
          <a:prstGeom prst="rect">
            <a:avLst/>
          </a:prstGeom>
          <a:noFill/>
        </p:spPr>
        <p:txBody>
          <a:bodyPr wrap="square" rtlCol="0">
            <a:spAutoFit/>
          </a:bodyPr>
          <a:lstStyle/>
          <a:p>
            <a:r>
              <a:rPr lang="en-US" dirty="0" smtClean="0"/>
              <a:t>9. Convince me…</a:t>
            </a:r>
            <a:endParaRPr lang="en-US" dirty="0"/>
          </a:p>
        </p:txBody>
      </p:sp>
    </p:spTree>
    <p:extLst>
      <p:ext uri="{BB962C8B-B14F-4D97-AF65-F5344CB8AC3E}">
        <p14:creationId xmlns:p14="http://schemas.microsoft.com/office/powerpoint/2010/main" val="89689097"/>
      </p:ext>
    </p:extLst>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99592" y="1844824"/>
            <a:ext cx="7200800" cy="2308324"/>
          </a:xfrm>
          <a:prstGeom prst="rect">
            <a:avLst/>
          </a:prstGeom>
        </p:spPr>
        <p:txBody>
          <a:bodyPr wrap="square">
            <a:spAutoFit/>
          </a:bodyPr>
          <a:lstStyle/>
          <a:p>
            <a:r>
              <a:rPr lang="en-US" dirty="0"/>
              <a:t>The important thing is when these sentences are introduced. They are never introduced for the first time at the beginning of a lesson, but are developed as a summary of what has already been learnt, explored and expressed. They sometimes come from the children who express the mathematics in a helpful way that is then shared with the whole </a:t>
            </a:r>
            <a:r>
              <a:rPr lang="en-US" dirty="0" smtClean="0"/>
              <a:t>class. The teacher makes the children feel like they came to the sentence naturally, when in fact, the teacher had already planned the sentence stem prior to the lesson.</a:t>
            </a:r>
            <a:endParaRPr lang="en-US" dirty="0"/>
          </a:p>
        </p:txBody>
      </p:sp>
      <p:sp>
        <p:nvSpPr>
          <p:cNvPr id="3" name="TextBox 2"/>
          <p:cNvSpPr txBox="1"/>
          <p:nvPr/>
        </p:nvSpPr>
        <p:spPr>
          <a:xfrm>
            <a:off x="2741083" y="984249"/>
            <a:ext cx="2728444" cy="369332"/>
          </a:xfrm>
          <a:prstGeom prst="rect">
            <a:avLst/>
          </a:prstGeom>
          <a:noFill/>
        </p:spPr>
        <p:txBody>
          <a:bodyPr wrap="none" rtlCol="0">
            <a:spAutoFit/>
          </a:bodyPr>
          <a:lstStyle/>
          <a:p>
            <a:r>
              <a:rPr lang="en-US" dirty="0" smtClean="0"/>
              <a:t>The Use of Stem Sentences</a:t>
            </a:r>
            <a:endParaRPr lang="en-US" dirty="0"/>
          </a:p>
        </p:txBody>
      </p:sp>
    </p:spTree>
    <p:extLst>
      <p:ext uri="{BB962C8B-B14F-4D97-AF65-F5344CB8AC3E}">
        <p14:creationId xmlns:p14="http://schemas.microsoft.com/office/powerpoint/2010/main" val="2700294811"/>
      </p:ext>
    </p:extLst>
  </p:cSld>
  <p:clrMapOvr>
    <a:masterClrMapping/>
  </p:clrMapOvr>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476672"/>
            <a:ext cx="7920880" cy="5632312"/>
          </a:xfrm>
          <a:prstGeom prst="rect">
            <a:avLst/>
          </a:prstGeom>
        </p:spPr>
        <p:txBody>
          <a:bodyPr wrap="square">
            <a:spAutoFit/>
          </a:bodyPr>
          <a:lstStyle/>
          <a:p>
            <a:r>
              <a:rPr lang="en-US" dirty="0"/>
              <a:t>Expect children to use correct mathematical terminology and to express their reasoning in complete </a:t>
            </a:r>
            <a:r>
              <a:rPr lang="en-US" dirty="0" smtClean="0"/>
              <a:t>sentences.</a:t>
            </a:r>
            <a:endParaRPr lang="en-US" dirty="0"/>
          </a:p>
          <a:p>
            <a:r>
              <a:rPr lang="en-US" dirty="0"/>
              <a:t>The quality of children’s mathematical reasoning and conceptual understanding is significantly enhanced if they are consistently expected to use correct mathematical terminology (e.g. saying ‘digit’ rather than ‘number’) and to explain their mathematical thinking in complete sentences.</a:t>
            </a:r>
          </a:p>
          <a:p>
            <a:endParaRPr lang="en-US" dirty="0" smtClean="0"/>
          </a:p>
          <a:p>
            <a:r>
              <a:rPr lang="en-US" dirty="0" smtClean="0"/>
              <a:t>I </a:t>
            </a:r>
            <a:r>
              <a:rPr lang="en-US" dirty="0"/>
              <a:t>say, you say, you say, you say, we all </a:t>
            </a:r>
            <a:r>
              <a:rPr lang="en-US" dirty="0" smtClean="0"/>
              <a:t>say</a:t>
            </a:r>
          </a:p>
          <a:p>
            <a:endParaRPr lang="en-US" dirty="0"/>
          </a:p>
          <a:p>
            <a:r>
              <a:rPr lang="en-US" dirty="0"/>
              <a:t>This technique enables the teacher to provide a sentence stem for children to communicate their ideas with mathematical precision and clarity. These sentence structures often express key conceptual ideas or generalities and provide a framework to embed conceptual knowledge and build understanding. For example:</a:t>
            </a:r>
          </a:p>
          <a:p>
            <a:r>
              <a:rPr lang="en-US" dirty="0"/>
              <a:t>If the rectangle is the whole, the shaded part is one third of the whole</a:t>
            </a:r>
            <a:r>
              <a:rPr lang="en-US" dirty="0" smtClean="0"/>
              <a:t>.</a:t>
            </a:r>
          </a:p>
          <a:p>
            <a:endParaRPr lang="en-US" dirty="0"/>
          </a:p>
          <a:p>
            <a:r>
              <a:rPr lang="en-US" dirty="0"/>
              <a:t>Having </a:t>
            </a:r>
            <a:r>
              <a:rPr lang="en-US" dirty="0" err="1"/>
              <a:t>modelled</a:t>
            </a:r>
            <a:r>
              <a:rPr lang="en-US" dirty="0"/>
              <a:t> the sentence, the teacher then asks individual children to repeat this, before asking the whole class to chorus chant the sentence. This provides children with a valuable sentence for talking about fractions. Repeated use helps to embed key conceptual knowledge.</a:t>
            </a:r>
          </a:p>
        </p:txBody>
      </p:sp>
    </p:spTree>
    <p:extLst>
      <p:ext uri="{BB962C8B-B14F-4D97-AF65-F5344CB8AC3E}">
        <p14:creationId xmlns:p14="http://schemas.microsoft.com/office/powerpoint/2010/main" val="842745851"/>
      </p:ext>
    </p:extLst>
  </p:cSld>
  <p:clrMapOvr>
    <a:masterClrMapping/>
  </p:clrMapOvr>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17-12-30 at 17.15.2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810499"/>
            <a:ext cx="9144000" cy="1883742"/>
          </a:xfrm>
          <a:prstGeom prst="rect">
            <a:avLst/>
          </a:prstGeom>
        </p:spPr>
      </p:pic>
      <p:pic>
        <p:nvPicPr>
          <p:cNvPr id="4" name="Picture 3" descr="Screen Shot 2017-12-30 at 17.15.11.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4058567"/>
          </a:xfrm>
          <a:prstGeom prst="rect">
            <a:avLst/>
          </a:prstGeom>
        </p:spPr>
      </p:pic>
    </p:spTree>
    <p:extLst>
      <p:ext uri="{BB962C8B-B14F-4D97-AF65-F5344CB8AC3E}">
        <p14:creationId xmlns:p14="http://schemas.microsoft.com/office/powerpoint/2010/main" val="3147803786"/>
      </p:ext>
    </p:extLst>
  </p:cSld>
  <p:clrMapOvr>
    <a:masterClrMapping/>
  </p:clrMapOvr>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17-12-30 at 17.15.35.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6466417" cy="5005588"/>
          </a:xfrm>
          <a:prstGeom prst="rect">
            <a:avLst/>
          </a:prstGeom>
        </p:spPr>
      </p:pic>
      <p:sp>
        <p:nvSpPr>
          <p:cNvPr id="3" name="TextBox 2"/>
          <p:cNvSpPr txBox="1"/>
          <p:nvPr/>
        </p:nvSpPr>
        <p:spPr>
          <a:xfrm>
            <a:off x="179917" y="5302250"/>
            <a:ext cx="8191500" cy="1200329"/>
          </a:xfrm>
          <a:prstGeom prst="rect">
            <a:avLst/>
          </a:prstGeom>
          <a:noFill/>
        </p:spPr>
        <p:txBody>
          <a:bodyPr wrap="square" rtlCol="0">
            <a:spAutoFit/>
          </a:bodyPr>
          <a:lstStyle/>
          <a:p>
            <a:r>
              <a:rPr lang="en-US" dirty="0" smtClean="0"/>
              <a:t>In order for the stem sentences to emerge within the lesson, the practice of answering questions in complete coherent sentences needs to be commonplace.</a:t>
            </a:r>
          </a:p>
          <a:p>
            <a:r>
              <a:rPr lang="en-US" dirty="0" smtClean="0"/>
              <a:t>Children will need sentence stems and mathematical vocabulary on the working wall</a:t>
            </a:r>
          </a:p>
          <a:p>
            <a:r>
              <a:rPr lang="en-US" dirty="0" smtClean="0"/>
              <a:t>to facilitate this.</a:t>
            </a:r>
            <a:endParaRPr lang="en-US" dirty="0"/>
          </a:p>
        </p:txBody>
      </p:sp>
    </p:spTree>
    <p:extLst>
      <p:ext uri="{BB962C8B-B14F-4D97-AF65-F5344CB8AC3E}">
        <p14:creationId xmlns:p14="http://schemas.microsoft.com/office/powerpoint/2010/main" val="1694707061"/>
      </p:ext>
    </p:extLst>
  </p:cSld>
  <p:clrMapOvr>
    <a:masterClrMapping/>
  </p:clrMapOvr>
  <p:timing>
    <p:tnLst>
      <p:par>
        <p:cTn xmlns:p14="http://schemas.microsoft.com/office/powerpoint/2010/mai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orking wall 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35667" y="2072556"/>
            <a:ext cx="6297082" cy="4584276"/>
          </a:xfrm>
          <a:prstGeom prst="rect">
            <a:avLst/>
          </a:prstGeom>
        </p:spPr>
      </p:pic>
      <p:sp>
        <p:nvSpPr>
          <p:cNvPr id="3" name="TextBox 2"/>
          <p:cNvSpPr txBox="1"/>
          <p:nvPr/>
        </p:nvSpPr>
        <p:spPr>
          <a:xfrm>
            <a:off x="1460499" y="1233332"/>
            <a:ext cx="6794723" cy="646331"/>
          </a:xfrm>
          <a:prstGeom prst="rect">
            <a:avLst/>
          </a:prstGeom>
          <a:noFill/>
        </p:spPr>
        <p:txBody>
          <a:bodyPr wrap="none" rtlCol="0">
            <a:spAutoFit/>
          </a:bodyPr>
          <a:lstStyle/>
          <a:p>
            <a:r>
              <a:rPr lang="en-US" dirty="0" smtClean="0"/>
              <a:t>The Use of Working Walls to map our learning journey through a block</a:t>
            </a:r>
          </a:p>
          <a:p>
            <a:r>
              <a:rPr lang="en-US" dirty="0" smtClean="0"/>
              <a:t>and aid recall and retrieval of key learning points.</a:t>
            </a:r>
            <a:endParaRPr lang="en-US" dirty="0"/>
          </a:p>
        </p:txBody>
      </p:sp>
    </p:spTree>
    <p:extLst>
      <p:ext uri="{BB962C8B-B14F-4D97-AF65-F5344CB8AC3E}">
        <p14:creationId xmlns:p14="http://schemas.microsoft.com/office/powerpoint/2010/main" val="4126312572"/>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88</TotalTime>
  <Words>1880</Words>
  <Application>Microsoft Macintosh PowerPoint</Application>
  <PresentationFormat>On-screen Show (4:3)</PresentationFormat>
  <Paragraphs>293</Paragraphs>
  <Slides>34</Slides>
  <Notes>10</Notes>
  <HiddenSlides>0</HiddenSlides>
  <MMClips>0</MMClips>
  <ScaleCrop>false</ScaleCrop>
  <HeadingPairs>
    <vt:vector size="4" baseType="variant">
      <vt:variant>
        <vt:lpstr>Theme</vt:lpstr>
      </vt:variant>
      <vt:variant>
        <vt:i4>1</vt:i4>
      </vt:variant>
      <vt:variant>
        <vt:lpstr>Slide Titles</vt:lpstr>
      </vt:variant>
      <vt:variant>
        <vt:i4>34</vt:i4>
      </vt:variant>
    </vt:vector>
  </HeadingPairs>
  <TitlesOfParts>
    <vt:vector size="35" baseType="lpstr">
      <vt:lpstr>Office Theme</vt:lpstr>
      <vt:lpstr>Teaching for Mastery</vt:lpstr>
      <vt:lpstr>PowerPoint Presentation</vt:lpstr>
      <vt:lpstr>Stage 1</vt:lpstr>
      <vt:lpstr>Stage 2</vt:lpstr>
      <vt:lpstr>Stage 3</vt:lpstr>
      <vt:lpstr>In Shanghai textbooks, models are commonplace.</vt:lpstr>
      <vt:lpstr>What did we learn from Shanghai?</vt:lpstr>
      <vt:lpstr>PowerPoint Presentation</vt:lpstr>
      <vt:lpstr>PowerPoint Presentation</vt:lpstr>
      <vt:lpstr>What do we mean by Mastery? </vt:lpstr>
      <vt:lpstr>PowerPoint Presentation</vt:lpstr>
      <vt:lpstr>One way to develop conceptual understanding is C-P-A</vt:lpstr>
      <vt:lpstr>The New Curriculum </vt:lpstr>
      <vt:lpstr>PowerPoint Presentation</vt:lpstr>
      <vt:lpstr>PowerPoint Presentation</vt:lpstr>
      <vt:lpstr>Concrete</vt:lpstr>
      <vt:lpstr>How do SFX children use CPA?</vt:lpstr>
      <vt:lpstr>2016 KS2 Maths paper 3</vt:lpstr>
      <vt:lpstr>Multiple representations</vt:lpstr>
      <vt:lpstr>Pictorial</vt:lpstr>
      <vt:lpstr>Abstract</vt:lpstr>
      <vt:lpstr>PowerPoint Presentation</vt:lpstr>
      <vt:lpstr>PowerPoint Presentation</vt:lpstr>
      <vt:lpstr>PowerPoint Presentation</vt:lpstr>
      <vt:lpstr>PowerPoint Presentation</vt:lpstr>
      <vt:lpstr>Bar model – a consistent picture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Teaching for Mastery</dc:title>
  <dc:creator>Elizabeth Christopherson</dc:creator>
  <cp:lastModifiedBy>Elizabeth Christopherson</cp:lastModifiedBy>
  <cp:revision>22</cp:revision>
  <dcterms:created xsi:type="dcterms:W3CDTF">2019-03-07T14:34:00Z</dcterms:created>
  <dcterms:modified xsi:type="dcterms:W3CDTF">2019-11-01T10:38:46Z</dcterms:modified>
</cp:coreProperties>
</file>