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8" r:id="rId6"/>
    <p:sldId id="259" r:id="rId7"/>
    <p:sldId id="262" r:id="rId8"/>
    <p:sldId id="264" r:id="rId9"/>
    <p:sldId id="265" r:id="rId10"/>
    <p:sldId id="279" r:id="rId11"/>
    <p:sldId id="280" r:id="rId12"/>
    <p:sldId id="261" r:id="rId13"/>
    <p:sldId id="273" r:id="rId14"/>
    <p:sldId id="274" r:id="rId15"/>
    <p:sldId id="278" r:id="rId16"/>
    <p:sldId id="277" r:id="rId1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A5AB11-9078-9A3F-2FF2-EE9ECB131E40}" name="Mia Goodwin" initials="MG" userId="S::mia.goodwin@afpe.org.uk::23a2e229-8bf5-4fd2-bf8f-a34af7dfebec" providerId="AD"/>
  <p188:author id="{17CF5055-AFAB-0EE5-23EF-855BA57AB03F}" name="JONES, Steve" initials="" userId="S::Steve.JONES@EDUCATION.GOV.UK::5e38f0d5-e5ba-47fc-a3f2-b06fbf1ce149" providerId="AD"/>
  <p188:author id="{DDF4BD78-BC54-7935-E23B-438C9BB3C54C}" name="Catherine Fitzpatrick" initials="CF" userId="S::catherine.fitzpatrick@afpe.org.uk::009ee2c2-ddca-46be-89a0-be1c8cd7eccd" providerId="AD"/>
  <p188:author id="{6B0B599C-1F33-84DF-5D8D-EA3124611431}" name="ANDERSON, Iain" initials="IA" userId="S::Iain.ANDERSON@EDUCATION.GOV.UK::d487d1ff-f120-400e-bc78-ac8df640f259" providerId="AD"/>
  <p188:author id="{EB3C79A3-FB18-0667-9D2B-2CBE6B260281}" name="JONES, Steve" initials="JS" userId="S::steve.jones@education.gov.uk::5e38f0d5-e5ba-47fc-a3f2-b06fbf1ce149" providerId="AD"/>
  <p188:author id="{010890BE-D671-63F7-14B7-9FF335EA5181}" name="Jade Malone" initials="JM" userId="S::jade.malone@youthsporttrust.org::a399848f-1148-4ba2-8606-f07db012ffe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ED"/>
    <a:srgbClr val="CDE4BD"/>
    <a:srgbClr val="EDEDE3"/>
    <a:srgbClr val="E7E7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63" d="100"/>
          <a:sy n="163" d="100"/>
        </p:scale>
        <p:origin x="166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Burgess" userId="bacd7b54-8618-494e-866f-0874b2a5f719" providerId="ADAL" clId="{69E82E4F-DA0A-4DF6-94F6-281493060867}"/>
    <pc:docChg chg="modSld">
      <pc:chgData name="H Burgess" userId="bacd7b54-8618-494e-866f-0874b2a5f719" providerId="ADAL" clId="{69E82E4F-DA0A-4DF6-94F6-281493060867}" dt="2026-10-20T12:44:29.986" v="115" actId="20577"/>
      <pc:docMkLst>
        <pc:docMk/>
      </pc:docMkLst>
      <pc:sldChg chg="modSp mod">
        <pc:chgData name="H Burgess" userId="bacd7b54-8618-494e-866f-0874b2a5f719" providerId="ADAL" clId="{69E82E4F-DA0A-4DF6-94F6-281493060867}" dt="2026-10-20T12:43:24.095" v="17" actId="20577"/>
        <pc:sldMkLst>
          <pc:docMk/>
          <pc:sldMk cId="191243481" sldId="259"/>
        </pc:sldMkLst>
        <pc:graphicFrameChg chg="modGraphic">
          <ac:chgData name="H Burgess" userId="bacd7b54-8618-494e-866f-0874b2a5f719" providerId="ADAL" clId="{69E82E4F-DA0A-4DF6-94F6-281493060867}" dt="2026-10-20T12:43:24.095" v="17" actId="20577"/>
          <ac:graphicFrameMkLst>
            <pc:docMk/>
            <pc:sldMk cId="191243481" sldId="259"/>
            <ac:graphicFrameMk id="10" creationId="{065D4AC4-7957-AA62-C1A0-FE4F2CF00CA3}"/>
          </ac:graphicFrameMkLst>
        </pc:graphicFrameChg>
      </pc:sldChg>
      <pc:sldChg chg="modSp mod">
        <pc:chgData name="H Burgess" userId="bacd7b54-8618-494e-866f-0874b2a5f719" providerId="ADAL" clId="{69E82E4F-DA0A-4DF6-94F6-281493060867}" dt="2026-10-20T12:44:29.986" v="115" actId="20577"/>
        <pc:sldMkLst>
          <pc:docMk/>
          <pc:sldMk cId="2755977508" sldId="262"/>
        </pc:sldMkLst>
        <pc:graphicFrameChg chg="modGraphic">
          <ac:chgData name="H Burgess" userId="bacd7b54-8618-494e-866f-0874b2a5f719" providerId="ADAL" clId="{69E82E4F-DA0A-4DF6-94F6-281493060867}" dt="2026-10-20T12:44:29.986" v="115" actId="20577"/>
          <ac:graphicFrameMkLst>
            <pc:docMk/>
            <pc:sldMk cId="2755977508" sldId="262"/>
            <ac:graphicFrameMk id="5" creationId="{BB7A6755-CF87-7230-570A-7309BBAF653F}"/>
          </ac:graphicFrameMkLst>
        </pc:graphicFrameChg>
      </pc:sldChg>
      <pc:sldChg chg="modSp mod">
        <pc:chgData name="H Burgess" userId="bacd7b54-8618-494e-866f-0874b2a5f719" providerId="ADAL" clId="{69E82E4F-DA0A-4DF6-94F6-281493060867}" dt="2026-10-20T12:44:14.264" v="93" actId="20577"/>
        <pc:sldMkLst>
          <pc:docMk/>
          <pc:sldMk cId="2212214201" sldId="264"/>
        </pc:sldMkLst>
        <pc:graphicFrameChg chg="modGraphic">
          <ac:chgData name="H Burgess" userId="bacd7b54-8618-494e-866f-0874b2a5f719" providerId="ADAL" clId="{69E82E4F-DA0A-4DF6-94F6-281493060867}" dt="2026-10-20T12:44:14.264" v="93" actId="20577"/>
          <ac:graphicFrameMkLst>
            <pc:docMk/>
            <pc:sldMk cId="2212214201" sldId="264"/>
            <ac:graphicFrameMk id="5" creationId="{F9BDBC17-CD2E-90F4-A5E7-9D45B87765A4}"/>
          </ac:graphicFrameMkLst>
        </pc:graphicFrameChg>
      </pc:sldChg>
    </pc:docChg>
  </pc:docChgLst>
  <pc:docChgLst>
    <pc:chgData name="ANDERSON, Iain" userId="d487d1ff-f120-400e-bc78-ac8df640f259" providerId="ADAL" clId="{63FF263F-15B7-4968-8BD0-5F0AB36CF172}"/>
    <pc:docChg chg="modSld">
      <pc:chgData name="ANDERSON, Iain" userId="d487d1ff-f120-400e-bc78-ac8df640f259" providerId="ADAL" clId="{63FF263F-15B7-4968-8BD0-5F0AB36CF172}" dt="2026-09-24T08:24:48.513" v="9" actId="13926"/>
      <pc:docMkLst>
        <pc:docMk/>
      </pc:docMkLst>
      <pc:sldChg chg="modSp mod">
        <pc:chgData name="ANDERSON, Iain" userId="d487d1ff-f120-400e-bc78-ac8df640f259" providerId="ADAL" clId="{63FF263F-15B7-4968-8BD0-5F0AB36CF172}" dt="2026-09-24T08:24:48.513" v="9" actId="13926"/>
        <pc:sldMkLst>
          <pc:docMk/>
          <pc:sldMk cId="3049483886" sldId="258"/>
        </pc:sldMkLst>
        <pc:spChg chg="mod">
          <ac:chgData name="ANDERSON, Iain" userId="d487d1ff-f120-400e-bc78-ac8df640f259" providerId="ADAL" clId="{63FF263F-15B7-4968-8BD0-5F0AB36CF172}" dt="2026-09-24T08:24:48.513" v="9" actId="13926"/>
          <ac:spMkLst>
            <pc:docMk/>
            <pc:sldMk cId="3049483886" sldId="258"/>
            <ac:spMk id="6" creationId="{E75BBE26-0E13-8E2A-5BAF-A450B00A85BD}"/>
          </ac:spMkLst>
        </pc:spChg>
      </pc:sldChg>
    </pc:docChg>
  </pc:docChgLst>
  <pc:docChgLst>
    <pc:chgData name="ANDERSON, Iain" userId="S::iain.anderson@education.gov.uk::d487d1ff-f120-400e-bc78-ac8df640f259" providerId="AD" clId="Web-{00000000-0000-0000-0000-000000000000}"/>
    <pc:docChg chg="modSld">
      <pc:chgData name="ANDERSON, Iain" userId="S::iain.anderson@education.gov.uk::d487d1ff-f120-400e-bc78-ac8df640f259" providerId="AD" clId="Web-{00000000-0000-0000-0000-000000000000}" dt="2026-09-24T08:53:15.852" v="17" actId="20577"/>
      <pc:docMkLst>
        <pc:docMk/>
      </pc:docMkLst>
      <pc:sldChg chg="modSp">
        <pc:chgData name="ANDERSON, Iain" userId="S::iain.anderson@education.gov.uk::d487d1ff-f120-400e-bc78-ac8df640f259" providerId="AD" clId="Web-{00000000-0000-0000-0000-000000000000}" dt="2026-09-24T08:53:15.852" v="17" actId="20577"/>
        <pc:sldMkLst>
          <pc:docMk/>
          <pc:sldMk cId="3049483886" sldId="258"/>
        </pc:sldMkLst>
        <pc:spChg chg="mod">
          <ac:chgData name="ANDERSON, Iain" userId="S::iain.anderson@education.gov.uk::d487d1ff-f120-400e-bc78-ac8df640f259" providerId="AD" clId="Web-{00000000-0000-0000-0000-000000000000}" dt="2026-09-24T08:53:15.852" v="17" actId="20577"/>
          <ac:spMkLst>
            <pc:docMk/>
            <pc:sldMk cId="3049483886" sldId="258"/>
            <ac:spMk id="6" creationId="{E75BBE26-0E13-8E2A-5BAF-A450B00A85B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10/20/2026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10/20/2026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F3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10/20/2026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
        <p:nvSpPr>
          <p:cNvPr id="9" name="TextBox 8">
            <a:extLst>
              <a:ext uri="{FF2B5EF4-FFF2-40B4-BE49-F238E27FC236}">
                <a16:creationId xmlns:a16="http://schemas.microsoft.com/office/drawing/2014/main" id="{65FF8218-23DA-7D13-71B8-D5FFBF1E77DF}"/>
              </a:ext>
            </a:extLst>
          </p:cNvPr>
          <p:cNvSpPr txBox="1"/>
          <p:nvPr>
            <p:extLst>
              <p:ext uri="{1162E1C5-73C7-4A58-AE30-91384D911F3F}">
                <p184:classification xmlns:p184="http://schemas.microsoft.com/office/powerpoint/2018/4/main" val="hdr"/>
              </p:ext>
            </p:extLst>
          </p:nvPr>
        </p:nvSpPr>
        <p:spPr>
          <a:xfrm>
            <a:off x="2058162" y="63500"/>
            <a:ext cx="2032000" cy="167640"/>
          </a:xfrm>
          <a:prstGeom prst="rect">
            <a:avLst/>
          </a:prstGeom>
        </p:spPr>
        <p:txBody>
          <a:bodyPr horzOverflow="overflow" lIns="0" tIns="0" rIns="0" bIns="0">
            <a:spAutoFit/>
          </a:bodyPr>
          <a:lstStyle/>
          <a:p>
            <a:pPr algn="l"/>
            <a:r>
              <a:rPr lang="en-GB" sz="1100">
                <a:solidFill>
                  <a:srgbClr val="000000">
                    <a:alpha val="50000"/>
                  </a:srgbClr>
                </a:solidFill>
                <a:latin typeface="Aptos" panose="020B0004020202020204" pitchFamily="34" charset="0"/>
              </a:rPr>
              <a:t>OFFICIAL - FOR PUBLIC RELEASE</a:t>
            </a:r>
          </a:p>
        </p:txBody>
      </p:sp>
      <p:sp>
        <p:nvSpPr>
          <p:cNvPr id="10" name="TextBox 9">
            <a:extLst>
              <a:ext uri="{FF2B5EF4-FFF2-40B4-BE49-F238E27FC236}">
                <a16:creationId xmlns:a16="http://schemas.microsoft.com/office/drawing/2014/main" id="{3EFC1B30-8F43-27E5-1F3F-2177C06196C5}"/>
              </a:ext>
            </a:extLst>
          </p:cNvPr>
          <p:cNvSpPr txBox="1"/>
          <p:nvPr>
            <p:extLst>
              <p:ext uri="{1162E1C5-73C7-4A58-AE30-91384D911F3F}">
                <p184:classification xmlns:p184="http://schemas.microsoft.com/office/powerpoint/2018/4/main" val="ftr"/>
              </p:ext>
            </p:extLst>
          </p:nvPr>
        </p:nvSpPr>
        <p:spPr>
          <a:xfrm>
            <a:off x="2058162" y="4088448"/>
            <a:ext cx="2032000" cy="167640"/>
          </a:xfrm>
          <a:prstGeom prst="rect">
            <a:avLst/>
          </a:prstGeom>
        </p:spPr>
        <p:txBody>
          <a:bodyPr horzOverflow="overflow" lIns="0" tIns="0" rIns="0" bIns="0">
            <a:spAutoFit/>
          </a:bodyPr>
          <a:lstStyle/>
          <a:p>
            <a:pPr algn="l"/>
            <a:r>
              <a:rPr lang="en-GB" sz="1100">
                <a:solidFill>
                  <a:srgbClr val="000000">
                    <a:alpha val="50000"/>
                  </a:srgbClr>
                </a:solidFill>
                <a:latin typeface="Aptos" panose="020B0004020202020204" pitchFamily="34" charset="0"/>
              </a:rPr>
              <a:t>OFFICIAL - FOR PUBLIC RELEASE</a:t>
            </a:r>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conditions-of-grant-2026-to-2027" TargetMode="External"/><Relationship Id="rId2" Type="http://schemas.openxmlformats.org/officeDocument/2006/relationships/hyperlink" Target="https://www.gov.uk/government/publications/pe-and-sport-premium-for-primary-schools" TargetMode="External"/><Relationship Id="rId1" Type="http://schemas.openxmlformats.org/officeDocument/2006/relationships/slideLayout" Target="../slideLayouts/slideLayout1.xml"/><Relationship Id="rId6" Type="http://schemas.openxmlformats.org/officeDocument/2006/relationships/image" Target="../media/image1.svg"/><Relationship Id="rId5" Type="http://schemas.openxmlformats.org/officeDocument/2006/relationships/hyperlink" Target="https://www.swimming.org/schools/" TargetMode="External"/><Relationship Id="rId4" Type="http://schemas.openxmlformats.org/officeDocument/2006/relationships/hyperlink" Target="https://education.activityalliance.org.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hyperlink" Target="https://www.swimming.org/schools/"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hyperlink" Target="https://www.swimming.org/schools/"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75000"/>
              </a:schemeClr>
            </a:gs>
            <a:gs pos="50000">
              <a:schemeClr val="bg1">
                <a:lumMod val="85000"/>
              </a:schemeClr>
            </a:gs>
            <a:gs pos="64000">
              <a:schemeClr val="bg1">
                <a:lumMod val="85000"/>
              </a:schemeClr>
            </a:gs>
            <a:gs pos="100000">
              <a:schemeClr val="bg2">
                <a:lumMod val="50000"/>
              </a:schemeClr>
            </a:gs>
          </a:gsLst>
          <a:lin ang="5400000" scaled="1"/>
        </a:gradFill>
        <a:effectLst/>
      </p:bgPr>
    </p:bg>
    <p:spTree>
      <p:nvGrpSpPr>
        <p:cNvPr id="1" name=""/>
        <p:cNvGrpSpPr/>
        <p:nvPr/>
      </p:nvGrpSpPr>
      <p:grpSpPr>
        <a:xfrm>
          <a:off x="0" y="0"/>
          <a:ext cx="0" cy="0"/>
          <a:chOff x="0" y="0"/>
          <a:chExt cx="0" cy="0"/>
        </a:xfrm>
      </p:grpSpPr>
      <p:sp>
        <p:nvSpPr>
          <p:cNvPr id="2" name="Freeform 2"/>
          <p:cNvSpPr/>
          <p:nvPr/>
        </p:nvSpPr>
        <p:spPr>
          <a:xfrm>
            <a:off x="211276" y="153366"/>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grpSp>
        <p:nvGrpSpPr>
          <p:cNvPr id="3" name="Group 3"/>
          <p:cNvGrpSpPr/>
          <p:nvPr/>
        </p:nvGrpSpPr>
        <p:grpSpPr>
          <a:xfrm rot="-10800000">
            <a:off x="3448192" y="787313"/>
            <a:ext cx="2703596" cy="2806573"/>
            <a:chOff x="0" y="0"/>
            <a:chExt cx="601779" cy="419100"/>
          </a:xfrm>
        </p:grpSpPr>
        <p:sp>
          <p:nvSpPr>
            <p:cNvPr id="4" name="Freeform 4"/>
            <p:cNvSpPr/>
            <p:nvPr/>
          </p:nvSpPr>
          <p:spPr>
            <a:xfrm>
              <a:off x="0" y="0"/>
              <a:ext cx="601779" cy="419100"/>
            </a:xfrm>
            <a:custGeom>
              <a:avLst/>
              <a:gdLst/>
              <a:ahLst/>
              <a:cxnLst/>
              <a:rect l="l" t="t" r="r" b="b"/>
              <a:pathLst>
                <a:path w="601779" h="419100">
                  <a:moveTo>
                    <a:pt x="17376" y="0"/>
                  </a:moveTo>
                  <a:lnTo>
                    <a:pt x="389925" y="0"/>
                  </a:lnTo>
                  <a:cubicBezTo>
                    <a:pt x="506848" y="0"/>
                    <a:pt x="601779" y="93819"/>
                    <a:pt x="601779" y="209550"/>
                  </a:cubicBezTo>
                  <a:cubicBezTo>
                    <a:pt x="601779" y="325281"/>
                    <a:pt x="506848" y="419100"/>
                    <a:pt x="389925" y="419100"/>
                  </a:cubicBezTo>
                  <a:lnTo>
                    <a:pt x="17376" y="419100"/>
                  </a:lnTo>
                  <a:cubicBezTo>
                    <a:pt x="12767" y="419100"/>
                    <a:pt x="8348" y="417269"/>
                    <a:pt x="5089" y="414011"/>
                  </a:cubicBezTo>
                  <a:cubicBezTo>
                    <a:pt x="1831" y="410752"/>
                    <a:pt x="0" y="406333"/>
                    <a:pt x="0" y="401724"/>
                  </a:cubicBezTo>
                  <a:lnTo>
                    <a:pt x="0" y="17376"/>
                  </a:lnTo>
                  <a:cubicBezTo>
                    <a:pt x="0" y="12767"/>
                    <a:pt x="1831" y="8348"/>
                    <a:pt x="5089" y="5089"/>
                  </a:cubicBezTo>
                  <a:cubicBezTo>
                    <a:pt x="8348" y="1831"/>
                    <a:pt x="12767" y="0"/>
                    <a:pt x="17376" y="0"/>
                  </a:cubicBezTo>
                  <a:close/>
                </a:path>
              </a:pathLst>
            </a:custGeom>
            <a:solidFill>
              <a:srgbClr val="FFFFFF"/>
            </a:solidFill>
          </p:spPr>
          <p:txBody>
            <a:bodyPr/>
            <a:lstStyle/>
            <a:p>
              <a:endParaRPr lang="en-GB" sz="602"/>
            </a:p>
          </p:txBody>
        </p:sp>
        <p:sp>
          <p:nvSpPr>
            <p:cNvPr id="5" name="TextBox 5"/>
            <p:cNvSpPr txBox="1"/>
            <p:nvPr/>
          </p:nvSpPr>
          <p:spPr>
            <a:xfrm>
              <a:off x="25400" y="-57150"/>
              <a:ext cx="373179" cy="476250"/>
            </a:xfrm>
            <a:prstGeom prst="rect">
              <a:avLst/>
            </a:prstGeom>
          </p:spPr>
          <p:txBody>
            <a:bodyPr lIns="16999" tIns="16999" rIns="16999" bIns="16999" rtlCol="0" anchor="ctr"/>
            <a:lstStyle/>
            <a:p>
              <a:pPr algn="ctr">
                <a:lnSpc>
                  <a:spcPts val="890"/>
                </a:lnSpc>
              </a:pPr>
              <a:endParaRPr sz="602"/>
            </a:p>
          </p:txBody>
        </p:sp>
      </p:grpSp>
      <p:sp>
        <p:nvSpPr>
          <p:cNvPr id="6" name="TextBox 6"/>
          <p:cNvSpPr txBox="1"/>
          <p:nvPr/>
        </p:nvSpPr>
        <p:spPr>
          <a:xfrm>
            <a:off x="4027863" y="2897910"/>
            <a:ext cx="1842767" cy="364459"/>
          </a:xfrm>
          <a:prstGeom prst="rect">
            <a:avLst/>
          </a:prstGeom>
        </p:spPr>
        <p:txBody>
          <a:bodyPr lIns="0" tIns="0" rIns="0" bIns="0" rtlCol="0" anchor="t">
            <a:spAutoFit/>
          </a:bodyPr>
          <a:lstStyle/>
          <a:p>
            <a:pPr algn="ctr">
              <a:lnSpc>
                <a:spcPts val="1446"/>
              </a:lnSpc>
            </a:pPr>
            <a:r>
              <a:rPr lang="en-US" sz="1722" b="1">
                <a:solidFill>
                  <a:srgbClr val="003764"/>
                </a:solidFill>
                <a:latin typeface="Helvetica Bold"/>
                <a:ea typeface="Helvetica Bold"/>
                <a:cs typeface="Helvetica Bold"/>
                <a:sym typeface="Helvetica Bold"/>
              </a:rPr>
              <a:t>2026/27 academic year</a:t>
            </a:r>
          </a:p>
        </p:txBody>
      </p:sp>
      <p:sp>
        <p:nvSpPr>
          <p:cNvPr id="7" name="AutoShape 7"/>
          <p:cNvSpPr/>
          <p:nvPr/>
        </p:nvSpPr>
        <p:spPr>
          <a:xfrm flipV="1">
            <a:off x="4027862" y="2777995"/>
            <a:ext cx="1842767" cy="8204"/>
          </a:xfrm>
          <a:prstGeom prst="line">
            <a:avLst/>
          </a:prstGeom>
          <a:ln w="47625" cap="flat">
            <a:solidFill>
              <a:srgbClr val="003764"/>
            </a:solidFill>
            <a:prstDash val="solid"/>
            <a:headEnd type="none" w="sm" len="sm"/>
            <a:tailEnd type="none" w="sm" len="sm"/>
          </a:ln>
        </p:spPr>
        <p:txBody>
          <a:bodyPr/>
          <a:lstStyle/>
          <a:p>
            <a:endParaRPr lang="en-GB" sz="602"/>
          </a:p>
        </p:txBody>
      </p:sp>
      <p:sp>
        <p:nvSpPr>
          <p:cNvPr id="8" name="Freeform 8"/>
          <p:cNvSpPr/>
          <p:nvPr/>
        </p:nvSpPr>
        <p:spPr>
          <a:xfrm>
            <a:off x="0" y="1919335"/>
            <a:ext cx="2625505" cy="2385868"/>
          </a:xfrm>
          <a:custGeom>
            <a:avLst/>
            <a:gdLst/>
            <a:ahLst/>
            <a:cxnLst/>
            <a:rect l="l" t="t" r="r" b="b"/>
            <a:pathLst>
              <a:path w="5411360" h="4572599">
                <a:moveTo>
                  <a:pt x="0" y="0"/>
                </a:moveTo>
                <a:lnTo>
                  <a:pt x="5411360" y="0"/>
                </a:lnTo>
                <a:lnTo>
                  <a:pt x="5411360" y="4572599"/>
                </a:lnTo>
                <a:lnTo>
                  <a:pt x="0" y="457259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sz="602"/>
          </a:p>
        </p:txBody>
      </p:sp>
      <p:grpSp>
        <p:nvGrpSpPr>
          <p:cNvPr id="9" name="Group 9"/>
          <p:cNvGrpSpPr/>
          <p:nvPr/>
        </p:nvGrpSpPr>
        <p:grpSpPr>
          <a:xfrm>
            <a:off x="211276" y="787316"/>
            <a:ext cx="2230958" cy="226403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25136" r="-25136"/>
              </a:stretch>
            </a:blipFill>
            <a:ln w="38100" cap="sq">
              <a:solidFill>
                <a:srgbClr val="FFFFFF"/>
              </a:solidFill>
              <a:prstDash val="solid"/>
              <a:miter/>
            </a:ln>
          </p:spPr>
          <p:txBody>
            <a:bodyPr/>
            <a:lstStyle/>
            <a:p>
              <a:endParaRPr lang="en-GB" sz="602"/>
            </a:p>
          </p:txBody>
        </p:sp>
      </p:grpSp>
      <p:grpSp>
        <p:nvGrpSpPr>
          <p:cNvPr id="11" name="Group 11"/>
          <p:cNvGrpSpPr/>
          <p:nvPr/>
        </p:nvGrpSpPr>
        <p:grpSpPr>
          <a:xfrm>
            <a:off x="1279701" y="1536611"/>
            <a:ext cx="2051541" cy="2081960"/>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b="-50273"/>
              </a:stretch>
            </a:blipFill>
            <a:ln w="38100" cap="sq">
              <a:solidFill>
                <a:srgbClr val="FFFFFF"/>
              </a:solidFill>
              <a:prstDash val="solid"/>
              <a:miter/>
            </a:ln>
          </p:spPr>
          <p:txBody>
            <a:bodyPr/>
            <a:lstStyle/>
            <a:p>
              <a:endParaRPr lang="en-GB" sz="602"/>
            </a:p>
          </p:txBody>
        </p:sp>
      </p:grpSp>
      <p:grpSp>
        <p:nvGrpSpPr>
          <p:cNvPr id="13" name="Group 13"/>
          <p:cNvGrpSpPr/>
          <p:nvPr/>
        </p:nvGrpSpPr>
        <p:grpSpPr>
          <a:xfrm>
            <a:off x="273740" y="2270821"/>
            <a:ext cx="1822771" cy="184979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15467" t="-164160" r="-269837" b="-9536"/>
              </a:stretch>
            </a:blipFill>
            <a:ln w="38100" cap="sq">
              <a:solidFill>
                <a:srgbClr val="FFFFFF"/>
              </a:solidFill>
              <a:prstDash val="solid"/>
              <a:miter/>
            </a:ln>
          </p:spPr>
          <p:txBody>
            <a:bodyPr/>
            <a:lstStyle/>
            <a:p>
              <a:endParaRPr lang="en-GB" sz="602"/>
            </a:p>
          </p:txBody>
        </p:sp>
      </p:grpSp>
      <p:sp>
        <p:nvSpPr>
          <p:cNvPr id="15" name="TextBox 15"/>
          <p:cNvSpPr txBox="1"/>
          <p:nvPr/>
        </p:nvSpPr>
        <p:spPr>
          <a:xfrm>
            <a:off x="4027863" y="1379060"/>
            <a:ext cx="1842767" cy="980333"/>
          </a:xfrm>
          <a:prstGeom prst="rect">
            <a:avLst/>
          </a:prstGeom>
        </p:spPr>
        <p:txBody>
          <a:bodyPr lIns="0" tIns="0" rIns="0" bIns="0" rtlCol="0" anchor="t">
            <a:spAutoFit/>
          </a:bodyPr>
          <a:lstStyle/>
          <a:p>
            <a:pPr>
              <a:lnSpc>
                <a:spcPts val="1916"/>
              </a:lnSpc>
            </a:pPr>
            <a:r>
              <a:rPr lang="en-US" sz="2281" b="1">
                <a:solidFill>
                  <a:srgbClr val="000000"/>
                </a:solidFill>
                <a:latin typeface="Helvetica Bold"/>
                <a:ea typeface="Helvetica Bold"/>
                <a:cs typeface="Helvetica Bold"/>
                <a:sym typeface="Helvetica Bold"/>
              </a:rPr>
              <a:t>PE and Sport Premium transition toolkit</a:t>
            </a:r>
          </a:p>
        </p:txBody>
      </p:sp>
      <p:sp>
        <p:nvSpPr>
          <p:cNvPr id="16" name="TextBox 16"/>
          <p:cNvSpPr txBox="1"/>
          <p:nvPr/>
        </p:nvSpPr>
        <p:spPr>
          <a:xfrm>
            <a:off x="4027863" y="2396366"/>
            <a:ext cx="1842767" cy="243656"/>
          </a:xfrm>
          <a:prstGeom prst="rect">
            <a:avLst/>
          </a:prstGeom>
        </p:spPr>
        <p:txBody>
          <a:bodyPr lIns="0" tIns="0" rIns="0" bIns="0" rtlCol="0" anchor="t">
            <a:spAutoFit/>
          </a:bodyPr>
          <a:lstStyle/>
          <a:p>
            <a:pPr>
              <a:lnSpc>
                <a:spcPts val="1859"/>
              </a:lnSpc>
            </a:pPr>
            <a:r>
              <a:rPr lang="en-US" sz="1937">
                <a:solidFill>
                  <a:srgbClr val="000000"/>
                </a:solidFill>
                <a:latin typeface="Helvetica"/>
                <a:ea typeface="Helvetica"/>
                <a:cs typeface="Helvetica"/>
                <a:sym typeface="Helvetica"/>
              </a:rPr>
              <a:t>Monitoring form</a:t>
            </a:r>
          </a:p>
        </p:txBody>
      </p:sp>
      <p:sp>
        <p:nvSpPr>
          <p:cNvPr id="18" name="TextBox 6">
            <a:extLst>
              <a:ext uri="{FF2B5EF4-FFF2-40B4-BE49-F238E27FC236}">
                <a16:creationId xmlns:a16="http://schemas.microsoft.com/office/drawing/2014/main" id="{8F675836-407F-F980-9E37-0D7AB5B52955}"/>
              </a:ext>
            </a:extLst>
          </p:cNvPr>
          <p:cNvSpPr txBox="1"/>
          <p:nvPr/>
        </p:nvSpPr>
        <p:spPr>
          <a:xfrm>
            <a:off x="4027863" y="1069521"/>
            <a:ext cx="1842767" cy="184922"/>
          </a:xfrm>
          <a:prstGeom prst="rect">
            <a:avLst/>
          </a:prstGeom>
        </p:spPr>
        <p:txBody>
          <a:bodyPr lIns="0" tIns="0" rIns="0" bIns="0" rtlCol="0" anchor="t">
            <a:spAutoFit/>
          </a:bodyPr>
          <a:lstStyle/>
          <a:p>
            <a:pPr>
              <a:lnSpc>
                <a:spcPts val="1446"/>
              </a:lnSpc>
            </a:pPr>
            <a:r>
              <a:rPr lang="en-US" sz="1722" b="1">
                <a:solidFill>
                  <a:srgbClr val="003764"/>
                </a:solidFill>
                <a:latin typeface="Helvetica Bold"/>
                <a:ea typeface="Helvetica Bold"/>
                <a:cs typeface="Helvetica Bold"/>
                <a:sym typeface="Helvetica Bold"/>
              </a:rPr>
              <a:t>Part A</a:t>
            </a:r>
          </a:p>
        </p:txBody>
      </p:sp>
      <p:sp>
        <p:nvSpPr>
          <p:cNvPr id="19" name="AutoShape 7">
            <a:extLst>
              <a:ext uri="{FF2B5EF4-FFF2-40B4-BE49-F238E27FC236}">
                <a16:creationId xmlns:a16="http://schemas.microsoft.com/office/drawing/2014/main" id="{4755B800-4DED-4A9D-1D19-777EFE6590F4}"/>
              </a:ext>
            </a:extLst>
          </p:cNvPr>
          <p:cNvSpPr/>
          <p:nvPr/>
        </p:nvSpPr>
        <p:spPr>
          <a:xfrm flipV="1">
            <a:off x="4027862" y="3334112"/>
            <a:ext cx="1842767" cy="8204"/>
          </a:xfrm>
          <a:prstGeom prst="line">
            <a:avLst/>
          </a:prstGeom>
          <a:ln w="47625" cap="flat">
            <a:solidFill>
              <a:srgbClr val="003764"/>
            </a:solidFill>
            <a:prstDash val="solid"/>
            <a:headEnd type="none" w="sm" len="sm"/>
            <a:tailEnd type="none" w="sm" len="sm"/>
          </a:ln>
        </p:spPr>
        <p:txBody>
          <a:bodyPr/>
          <a:lstStyle/>
          <a:p>
            <a:endParaRPr lang="en-GB" sz="602"/>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74AD989-60DA-E3F8-4931-F4AB2DA34FC1}"/>
              </a:ext>
            </a:extLst>
          </p:cNvPr>
          <p:cNvSpPr txBox="1"/>
          <p:nvPr/>
        </p:nvSpPr>
        <p:spPr>
          <a:xfrm>
            <a:off x="681159" y="192004"/>
            <a:ext cx="4661246" cy="523220"/>
          </a:xfrm>
          <a:prstGeom prst="rect">
            <a:avLst/>
          </a:prstGeom>
          <a:noFill/>
        </p:spPr>
        <p:txBody>
          <a:bodyPr wrap="square" rtlCol="0">
            <a:spAutoFit/>
          </a:bodyPr>
          <a:lstStyle/>
          <a:p>
            <a:pPr algn="ctr"/>
            <a:r>
              <a:rPr lang="en-US" sz="1400" b="1">
                <a:solidFill>
                  <a:schemeClr val="accent1">
                    <a:lumMod val="75000"/>
                  </a:schemeClr>
                </a:solidFill>
                <a:latin typeface="Arial" panose="020B0604020202020204" pitchFamily="34" charset="0"/>
                <a:cs typeface="Arial" panose="020B0604020202020204" pitchFamily="34" charset="0"/>
              </a:rPr>
              <a:t>Part A PE and sport premium transition toolkit </a:t>
            </a:r>
          </a:p>
          <a:p>
            <a:pPr algn="ctr"/>
            <a:r>
              <a:rPr lang="en-US" sz="1400" b="1">
                <a:solidFill>
                  <a:schemeClr val="accent1">
                    <a:lumMod val="75000"/>
                  </a:schemeClr>
                </a:solidFill>
                <a:latin typeface="Arial" panose="020B0604020202020204" pitchFamily="34" charset="0"/>
                <a:cs typeface="Arial" panose="020B0604020202020204" pitchFamily="34" charset="0"/>
              </a:rPr>
              <a:t>Monitoring form</a:t>
            </a:r>
            <a:r>
              <a:rPr lang="en-GB" sz="1400" b="1">
                <a:solidFill>
                  <a:schemeClr val="accent1">
                    <a:lumMod val="75000"/>
                  </a:schemeClr>
                </a:solidFill>
                <a:latin typeface="Arial" panose="020B0604020202020204" pitchFamily="34" charset="0"/>
                <a:cs typeface="Arial" panose="020B0604020202020204" pitchFamily="34" charset="0"/>
              </a:rPr>
              <a:t> </a:t>
            </a:r>
            <a:endParaRPr lang="en-US" sz="1400" b="1">
              <a:solidFill>
                <a:schemeClr val="accent1">
                  <a:lumMod val="75000"/>
                </a:schemeClr>
              </a:solidFill>
              <a:latin typeface="Arial" panose="020B0604020202020204" pitchFamily="34" charset="0"/>
              <a:cs typeface="Arial" panose="020B060402020202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80209" y="697756"/>
            <a:ext cx="5986483" cy="3604364"/>
          </a:xfrm>
          <a:prstGeom prst="rect">
            <a:avLst/>
          </a:prstGeom>
          <a:solidFill>
            <a:srgbClr val="F3F3ED"/>
          </a:solidFill>
          <a:ln w="9525">
            <a:solidFill>
              <a:srgbClr val="F3F3ED"/>
            </a:solidFill>
            <a:miter lim="800000"/>
            <a:headEnd/>
            <a:tailEnd/>
          </a:ln>
        </p:spPr>
        <p:txBody>
          <a:bodyPr rot="0" vert="horz" wrap="square" lIns="91440" tIns="45720" rIns="91440" bIns="45720" anchor="t" anchorCtr="0">
            <a:noAutofit/>
          </a:bodyPr>
          <a:lstStyle/>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It is intended that this monitoring form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The template is a working document that you can amend and up during the year.</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Before you decide how you are going to use the funding for this academic year you should reflect and evaluate the impact of your use of your PE and sport premium funding in 2026/27.</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You should use your evaluation of last year’s funding to help you decide what to do this academic year, how you will do it, and what impact you expect it to have.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All spending of the funding must conform with the terms outlined in the conditions of grant </a:t>
            </a:r>
          </a:p>
          <a:p>
            <a:pPr marL="171450" marR="419100" indent="-171450" algn="just">
              <a:lnSpc>
                <a:spcPct val="124000"/>
              </a:lnSpc>
              <a:buFont typeface="Arial" panose="020B0604020202020204" pitchFamily="34" charset="0"/>
              <a:buChar char="•"/>
            </a:pPr>
            <a:r>
              <a:rPr lang="en-GB" sz="800">
                <a:effectLst/>
                <a:latin typeface="Arial"/>
                <a:ea typeface="Calibri"/>
                <a:cs typeface="Arial"/>
              </a:rPr>
              <a:t>The summative digital expenditure reporting form includes swimming and water safety information. PE and sport premium funding can be used to provide top-up lessons following the completion of core-swimming lessons                                                                                                                                                                                                                                                                                                                                                                                                                                                                                                                                                                                                                                                           where necessary, to ensure pupils meet national curriculum swimming requirements</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To ensure funding is used effectively and based on your school’s needs; guidance and examples of best practice across schools can be found here.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You must use the funding to make additional and sustainable improvements to the PE and sport in your school. </a:t>
            </a:r>
          </a:p>
          <a:p>
            <a:pPr marL="171450" marR="419100" lvl="0" indent="-171450" algn="just">
              <a:lnSpc>
                <a:spcPct val="124000"/>
              </a:lnSpc>
              <a:buFont typeface="Arial" panose="020B0604020202020204" pitchFamily="34" charset="0"/>
              <a:buChar char="•"/>
            </a:pPr>
            <a:r>
              <a:rPr lang="en-GB" sz="800">
                <a:effectLst/>
                <a:latin typeface="Arial" panose="020B0604020202020204" pitchFamily="34" charset="0"/>
                <a:ea typeface="Calibri" panose="020F0502020204030204" pitchFamily="34" charset="0"/>
                <a:cs typeface="Arial" panose="020B0604020202020204" pitchFamily="34" charset="0"/>
              </a:rPr>
              <a:t>You must develop and add to the PESSPA activities that your school already offers.</a:t>
            </a:r>
          </a:p>
          <a:p>
            <a:pPr marL="73025" marR="312420">
              <a:lnSpc>
                <a:spcPct val="124000"/>
              </a:lnSpc>
              <a:spcBef>
                <a:spcPts val="5"/>
              </a:spcBef>
              <a:buNone/>
            </a:pPr>
            <a:endParaRPr lang="en-US" sz="800" b="1">
              <a:effectLst/>
              <a:latin typeface="Arial" panose="020B0604020202020204" pitchFamily="34" charset="0"/>
              <a:ea typeface="Calibri" panose="020F0502020204030204" pitchFamily="34" charset="0"/>
              <a:cs typeface="Arial" panose="020B0604020202020204" pitchFamily="34" charset="0"/>
            </a:endParaRPr>
          </a:p>
          <a:p>
            <a:pPr marL="73025" marR="312420">
              <a:lnSpc>
                <a:spcPct val="124000"/>
              </a:lnSpc>
              <a:spcBef>
                <a:spcPts val="5"/>
              </a:spcBef>
              <a:buNone/>
            </a:pPr>
            <a:r>
              <a:rPr lang="en-US" sz="800" b="1">
                <a:effectLst/>
                <a:latin typeface="Arial" panose="020B0604020202020204" pitchFamily="34" charset="0"/>
                <a:ea typeface="Calibri" panose="020F0502020204030204" pitchFamily="34" charset="0"/>
                <a:cs typeface="Arial" panose="020B0604020202020204" pitchFamily="34" charset="0"/>
              </a:rPr>
              <a:t>Useful Links:</a:t>
            </a:r>
            <a:endParaRPr lang="en-GB" sz="800" b="1">
              <a:latin typeface="Arial" panose="020B0604020202020204" pitchFamily="34" charset="0"/>
              <a:ea typeface="Calibri" panose="020F0502020204030204" pitchFamily="34" charset="0"/>
              <a:cs typeface="Arial" panose="020B0604020202020204" pitchFamily="34" charset="0"/>
            </a:endParaRPr>
          </a:p>
          <a:p>
            <a:pPr marL="244475" marR="312420" indent="-171450">
              <a:lnSpc>
                <a:spcPct val="124000"/>
              </a:lnSpc>
              <a:spcBef>
                <a:spcPts val="5"/>
              </a:spcBef>
              <a:buFont typeface="Arial" panose="020B0604020202020204" pitchFamily="34" charset="0"/>
              <a:buChar char="•"/>
            </a:pPr>
            <a:r>
              <a:rPr lang="en-GB" sz="800">
                <a:latin typeface="Arial" panose="020B0604020202020204" pitchFamily="34" charset="0"/>
                <a:cs typeface="Arial" panose="020B0604020202020204" pitchFamily="34" charset="0"/>
                <a:hlinkClick r:id="rId2"/>
              </a:rPr>
              <a:t>PE and sport premium for primary schools - GOV.UK</a:t>
            </a:r>
            <a:endParaRPr lang="en-GB" sz="800">
              <a:latin typeface="Arial" panose="020B0604020202020204" pitchFamily="34" charset="0"/>
              <a:cs typeface="Arial" panose="020B0604020202020204" pitchFamily="34" charset="0"/>
            </a:endParaRPr>
          </a:p>
          <a:p>
            <a:pPr marL="244475" marR="312420" indent="-171450">
              <a:lnSpc>
                <a:spcPct val="100000"/>
              </a:lnSpc>
              <a:spcBef>
                <a:spcPts val="5"/>
              </a:spcBef>
              <a:buFont typeface="Arial" panose="020B0604020202020204" pitchFamily="34" charset="0"/>
              <a:buChar char="•"/>
            </a:pPr>
            <a:r>
              <a:rPr lang="en-GB" sz="800" u="sng">
                <a:latin typeface="Arial" panose="020B0604020202020204" pitchFamily="34" charset="0"/>
                <a:cs typeface="Arial" panose="020B0604020202020204" pitchFamily="34" charset="0"/>
                <a:hlinkClick r:id="rId3"/>
              </a:rPr>
              <a:t>PE and sport premium: conditions of grant 2026 to 2027 - GOV.UK</a:t>
            </a:r>
            <a:endParaRPr lang="en-GB" sz="800" u="sng">
              <a:latin typeface="Arial" panose="020B0604020202020204" pitchFamily="34" charset="0"/>
              <a:cs typeface="Arial" panose="020B0604020202020204" pitchFamily="34" charset="0"/>
            </a:endParaRPr>
          </a:p>
          <a:p>
            <a:pPr marL="244475" marR="312420" indent="-171450">
              <a:lnSpc>
                <a:spcPct val="100000"/>
              </a:lnSpc>
              <a:spcBef>
                <a:spcPts val="5"/>
              </a:spcBef>
              <a:buFont typeface="Arial" panose="020B0604020202020204" pitchFamily="34" charset="0"/>
              <a:buChar char="•"/>
            </a:pPr>
            <a:r>
              <a:rPr lang="en-GB" sz="800">
                <a:latin typeface="Arial" panose="020B0604020202020204" pitchFamily="34" charset="0"/>
                <a:cs typeface="Arial" panose="020B0604020202020204" pitchFamily="34" charset="0"/>
              </a:rPr>
              <a:t>The grant also supports the </a:t>
            </a:r>
            <a:r>
              <a:rPr lang="en-GB" sz="800">
                <a:latin typeface="Arial" panose="020B0604020202020204" pitchFamily="34" charset="0"/>
                <a:cs typeface="Arial" panose="020B0604020202020204" pitchFamily="34" charset="0"/>
                <a:hlinkClick r:id="rId4"/>
              </a:rPr>
              <a:t>Inclusion 2024 Inclusive PE hub</a:t>
            </a:r>
            <a:r>
              <a:rPr lang="en-GB" sz="800">
                <a:latin typeface="Arial" panose="020B0604020202020204" pitchFamily="34" charset="0"/>
                <a:cs typeface="Arial" panose="020B0604020202020204" pitchFamily="34" charset="0"/>
              </a:rPr>
              <a:t> an online platform of resources to help schools make PE and sport more inclusive.</a:t>
            </a:r>
          </a:p>
          <a:p>
            <a:pPr marL="244475" marR="312420" indent="-171450">
              <a:lnSpc>
                <a:spcPct val="124000"/>
              </a:lnSpc>
              <a:spcBef>
                <a:spcPts val="5"/>
              </a:spcBef>
              <a:buFont typeface="Arial" panose="020B0604020202020204" pitchFamily="34" charset="0"/>
              <a:buChar char="•"/>
            </a:pPr>
            <a:r>
              <a:rPr lang="en-GB" sz="800">
                <a:solidFill>
                  <a:sysClr val="windowText" lastClr="000000"/>
                </a:solidFill>
                <a:latin typeface="Arial" panose="020B0604020202020204" pitchFamily="34" charset="0"/>
                <a:ea typeface="Calibri" panose="020F0502020204030204" pitchFamily="34" charset="0"/>
                <a:cs typeface="Arial" panose="020B0604020202020204" pitchFamily="34" charset="0"/>
                <a:hlinkClick r:id="rId5"/>
              </a:rPr>
              <a:t>Swimming and Water Safety</a:t>
            </a:r>
            <a:endParaRPr lang="en-GB" sz="800">
              <a:solidFill>
                <a:sysClr val="windowText" lastClr="000000"/>
              </a:solidFill>
              <a:latin typeface="Arial" panose="020B0604020202020204" pitchFamily="34" charset="0"/>
              <a:ea typeface="Calibri" panose="020F0502020204030204" pitchFamily="34" charset="0"/>
              <a:cs typeface="Arial" panose="020B0604020202020204" pitchFamily="34" charset="0"/>
            </a:endParaRPr>
          </a:p>
        </p:txBody>
      </p:sp>
      <p:sp>
        <p:nvSpPr>
          <p:cNvPr id="5" name="Freeform 2">
            <a:extLst>
              <a:ext uri="{FF2B5EF4-FFF2-40B4-BE49-F238E27FC236}">
                <a16:creationId xmlns:a16="http://schemas.microsoft.com/office/drawing/2014/main" id="{A39A5CE4-07BD-22FC-BF7C-173774FCC3F1}"/>
              </a:ext>
            </a:extLst>
          </p:cNvPr>
          <p:cNvSpPr/>
          <p:nvPr/>
        </p:nvSpPr>
        <p:spPr>
          <a:xfrm>
            <a:off x="152672" y="176695"/>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sz="602"/>
          </a:p>
        </p:txBody>
      </p:sp>
      <p:sp>
        <p:nvSpPr>
          <p:cNvPr id="4" name="Freeform 2">
            <a:extLst>
              <a:ext uri="{FF2B5EF4-FFF2-40B4-BE49-F238E27FC236}">
                <a16:creationId xmlns:a16="http://schemas.microsoft.com/office/drawing/2014/main" id="{5CC45D1B-15F7-1F3D-0BD9-2315BAA9E64F}"/>
              </a:ext>
            </a:extLst>
          </p:cNvPr>
          <p:cNvSpPr/>
          <p:nvPr/>
        </p:nvSpPr>
        <p:spPr>
          <a:xfrm>
            <a:off x="5342405" y="130595"/>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sz="602"/>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947966264"/>
              </p:ext>
            </p:extLst>
          </p:nvPr>
        </p:nvGraphicFramePr>
        <p:xfrm>
          <a:off x="55683" y="719446"/>
          <a:ext cx="5876193" cy="3264551"/>
        </p:xfrm>
        <a:graphic>
          <a:graphicData uri="http://schemas.openxmlformats.org/drawingml/2006/table">
            <a:tbl>
              <a:tblPr firstRow="1" bandRow="1">
                <a:tableStyleId>{5C22544A-7EE6-4342-B048-85BDC9FD1C3A}</a:tableStyleId>
              </a:tblPr>
              <a:tblGrid>
                <a:gridCol w="1416956">
                  <a:extLst>
                    <a:ext uri="{9D8B030D-6E8A-4147-A177-3AD203B41FA5}">
                      <a16:colId xmlns:a16="http://schemas.microsoft.com/office/drawing/2014/main" val="1397519339"/>
                    </a:ext>
                  </a:extLst>
                </a:gridCol>
                <a:gridCol w="2083756">
                  <a:extLst>
                    <a:ext uri="{9D8B030D-6E8A-4147-A177-3AD203B41FA5}">
                      <a16:colId xmlns:a16="http://schemas.microsoft.com/office/drawing/2014/main" val="279180329"/>
                    </a:ext>
                  </a:extLst>
                </a:gridCol>
                <a:gridCol w="2375481">
                  <a:extLst>
                    <a:ext uri="{9D8B030D-6E8A-4147-A177-3AD203B41FA5}">
                      <a16:colId xmlns:a16="http://schemas.microsoft.com/office/drawing/2014/main" val="1532179531"/>
                    </a:ext>
                  </a:extLst>
                </a:gridCol>
              </a:tblGrid>
              <a:tr h="2165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hlinkClick r:id="rId2"/>
                        </a:rPr>
                        <a:t>Swimming and Water Safety</a:t>
                      </a:r>
                      <a:endParaRPr lang="en-GB" sz="7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700">
                          <a:solidFill>
                            <a:sysClr val="windowText" lastClr="000000"/>
                          </a:solidFill>
                          <a:effectLst/>
                          <a:latin typeface="Arial" panose="020B0604020202020204" pitchFamily="34" charset="0"/>
                          <a:cs typeface="Arial" panose="020B060402020202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700">
                          <a:solidFill>
                            <a:sysClr val="windowText" lastClr="000000"/>
                          </a:solidFill>
                          <a:effectLst/>
                          <a:latin typeface="Arial" panose="020B0604020202020204" pitchFamily="34" charset="0"/>
                          <a:cs typeface="Arial" panose="020B0604020202020204" pitchFamily="34" charset="0"/>
                        </a:rPr>
                        <a:t>What didn't go well? Supporting evidence? </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001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cs typeface="Arial" panose="020B0604020202020204" pitchFamily="34" charset="0"/>
                        </a:rPr>
                        <a:t>1. </a:t>
                      </a:r>
                      <a:r>
                        <a:rPr lang="en-US" sz="700">
                          <a:effectLst/>
                          <a:latin typeface="Arial" panose="020B0604020202020204" pitchFamily="34" charset="0"/>
                          <a:cs typeface="Arial" panose="020B0604020202020204" pitchFamily="34" charset="0"/>
                        </a:rPr>
                        <a:t>Swim competently, confidently and proficiently over a distance of at least 25 metres</a:t>
                      </a:r>
                      <a:endParaRPr lang="en-US" sz="7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solidFill>
                            <a:schemeClr val="accent1">
                              <a:lumMod val="75000"/>
                            </a:schemeClr>
                          </a:solidFill>
                          <a:latin typeface="Arial" panose="020B0604020202020204" pitchFamily="34" charset="0"/>
                          <a:cs typeface="Arial" panose="020B0604020202020204" pitchFamily="34" charset="0"/>
                        </a:rPr>
                        <a:t>96.7% of pupils in year 6 can swim 25 </a:t>
                      </a:r>
                      <a:r>
                        <a:rPr lang="en-US" sz="700" b="1" dirty="0" err="1">
                          <a:solidFill>
                            <a:schemeClr val="accent1">
                              <a:lumMod val="75000"/>
                            </a:schemeClr>
                          </a:solidFill>
                          <a:latin typeface="Arial" panose="020B0604020202020204" pitchFamily="34" charset="0"/>
                          <a:cs typeface="Arial" panose="020B0604020202020204" pitchFamily="34" charset="0"/>
                        </a:rPr>
                        <a:t>metres</a:t>
                      </a:r>
                      <a:r>
                        <a:rPr lang="en-US" sz="700" b="1" dirty="0">
                          <a:solidFill>
                            <a:schemeClr val="accent1">
                              <a:lumMod val="75000"/>
                            </a:schemeClr>
                          </a:solidFill>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endParaRPr lang="en-US" sz="7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This was an increase from last year as we took children who hadn’t met the standard for an additional 7 sessions with an extra instructor.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We are aiming for this to be 100%, so </a:t>
                      </a:r>
                      <a:r>
                        <a:rPr lang="en-GB" sz="700" kern="1200" dirty="0">
                          <a:solidFill>
                            <a:schemeClr val="dk1"/>
                          </a:solidFill>
                          <a:latin typeface="Arial" panose="020B0604020202020204" pitchFamily="34" charset="0"/>
                          <a:ea typeface="+mn-ea"/>
                          <a:cs typeface="Arial" panose="020B0604020202020204" pitchFamily="34" charset="0"/>
                        </a:rPr>
                        <a:t>targeted sessions for those pupils not meeting expectations. </a:t>
                      </a:r>
                      <a:endParaRPr lang="en-US" sz="700" kern="1200" dirty="0">
                        <a:solidFill>
                          <a:schemeClr val="dk1"/>
                        </a:solidFill>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8022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cs typeface="Arial" panose="020B0604020202020204" pitchFamily="34" charset="0"/>
                        </a:rPr>
                        <a:t>2. </a:t>
                      </a:r>
                      <a:r>
                        <a:rPr lang="en-US" sz="700">
                          <a:effectLst/>
                          <a:latin typeface="Arial" panose="020B0604020202020204" pitchFamily="34" charset="0"/>
                          <a:cs typeface="Arial" panose="020B0604020202020204" pitchFamily="34" charset="0"/>
                        </a:rPr>
                        <a:t>Use a range of strokes effectively (for example, front crawl, backstroke and breaststroke)</a:t>
                      </a:r>
                      <a:endParaRPr lang="en-GB" sz="700">
                        <a:effectLst/>
                        <a:latin typeface="Arial" panose="020B0604020202020204" pitchFamily="34" charset="0"/>
                        <a:ea typeface="Calibri" panose="020F050202020403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solidFill>
                            <a:schemeClr val="accent1">
                              <a:lumMod val="75000"/>
                            </a:schemeClr>
                          </a:solidFill>
                          <a:latin typeface="Arial" panose="020B0604020202020204" pitchFamily="34" charset="0"/>
                          <a:cs typeface="Arial" panose="020B0604020202020204" pitchFamily="34" charset="0"/>
                        </a:rPr>
                        <a:t>80% of pupils in year 6 can use a range of strokes effectively. </a:t>
                      </a:r>
                    </a:p>
                    <a:p>
                      <a:pPr marL="171450" indent="-171450">
                        <a:buFont typeface="Arial" panose="020B0604020202020204" pitchFamily="34" charset="0"/>
                        <a:buChar char="•"/>
                      </a:pPr>
                      <a:endParaRPr lang="en-US" sz="7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Selected children who were confident were able to represent the school in a swimming gala.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We are aiming for this to be 100%, so </a:t>
                      </a:r>
                      <a:r>
                        <a:rPr lang="en-GB" sz="700" kern="1200" dirty="0">
                          <a:solidFill>
                            <a:schemeClr val="dk1"/>
                          </a:solidFill>
                          <a:latin typeface="Arial" panose="020B0604020202020204" pitchFamily="34" charset="0"/>
                          <a:ea typeface="+mn-ea"/>
                          <a:cs typeface="Arial" panose="020B0604020202020204" pitchFamily="34" charset="0"/>
                        </a:rPr>
                        <a:t>targeted sessions for those pupils not meeting expectations with a focus on EAL children. </a:t>
                      </a:r>
                      <a:endParaRPr lang="en-US" sz="700" kern="1200" dirty="0">
                        <a:solidFill>
                          <a:schemeClr val="dk1"/>
                        </a:solidFill>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r h="8022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cs typeface="Arial" panose="020B0604020202020204" pitchFamily="34" charset="0"/>
                        </a:rPr>
                        <a:t>3. </a:t>
                      </a:r>
                      <a:r>
                        <a:rPr lang="en-US" sz="700">
                          <a:effectLst/>
                          <a:latin typeface="Arial" panose="020B0604020202020204" pitchFamily="34" charset="0"/>
                          <a:cs typeface="Arial" panose="020B0604020202020204" pitchFamily="34" charset="0"/>
                        </a:rPr>
                        <a:t>Perform safe self-rescue in different water-based situations</a:t>
                      </a:r>
                      <a:endParaRPr lang="en-GB" sz="700">
                        <a:effectLst/>
                        <a:latin typeface="Arial" panose="020B0604020202020204" pitchFamily="34" charset="0"/>
                        <a:ea typeface="Calibri" panose="020F050202020403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p>
                      <a:endParaRPr lang="en-US" sz="7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b="1" dirty="0">
                          <a:latin typeface="Arial" panose="020B0604020202020204" pitchFamily="34" charset="0"/>
                          <a:cs typeface="Arial" panose="020B0604020202020204" pitchFamily="34" charset="0"/>
                        </a:rPr>
                        <a:t>64% of pupils in year 6 can perform safe self-rescue. </a:t>
                      </a:r>
                    </a:p>
                    <a:p>
                      <a:pPr marL="171450" indent="-171450">
                        <a:buFont typeface="Arial" panose="020B0604020202020204" pitchFamily="34" charset="0"/>
                        <a:buChar char="•"/>
                      </a:pPr>
                      <a:endParaRPr lang="en-US" sz="7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We are aiming for this to be 100%, so </a:t>
                      </a:r>
                      <a:r>
                        <a:rPr lang="en-GB" sz="700" kern="1200" dirty="0">
                          <a:solidFill>
                            <a:schemeClr val="dk1"/>
                          </a:solidFill>
                          <a:latin typeface="Arial" panose="020B0604020202020204" pitchFamily="34" charset="0"/>
                          <a:ea typeface="+mn-ea"/>
                          <a:cs typeface="Arial" panose="020B0604020202020204" pitchFamily="34" charset="0"/>
                        </a:rPr>
                        <a:t>targeted sessions for those pupils not meeting expectations with a focus on children with EAL.</a:t>
                      </a:r>
                      <a:endParaRPr lang="en-US" sz="700" kern="1200" dirty="0">
                        <a:solidFill>
                          <a:schemeClr val="dk1"/>
                        </a:solidFill>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700" dirty="0">
                          <a:latin typeface="Arial" panose="020B0604020202020204" pitchFamily="34" charset="0"/>
                          <a:cs typeface="Arial" panose="020B0604020202020204" pitchFamily="34" charset="0"/>
                        </a:rPr>
                        <a:t>Evidenced on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873458530"/>
                  </a:ext>
                </a:extLst>
              </a:tr>
            </a:tbl>
          </a:graphicData>
        </a:graphic>
      </p:graphicFrame>
      <p:sp>
        <p:nvSpPr>
          <p:cNvPr id="5" name="TextBox 4">
            <a:extLst>
              <a:ext uri="{FF2B5EF4-FFF2-40B4-BE49-F238E27FC236}">
                <a16:creationId xmlns:a16="http://schemas.microsoft.com/office/drawing/2014/main" id="{565040D2-9608-7F55-2779-32628763A3E6}"/>
              </a:ext>
            </a:extLst>
          </p:cNvPr>
          <p:cNvSpPr txBox="1"/>
          <p:nvPr/>
        </p:nvSpPr>
        <p:spPr>
          <a:xfrm>
            <a:off x="146536" y="154041"/>
            <a:ext cx="5240217" cy="307777"/>
          </a:xfrm>
          <a:prstGeom prst="rect">
            <a:avLst/>
          </a:prstGeom>
          <a:noFill/>
        </p:spPr>
        <p:txBody>
          <a:bodyPr wrap="square" rtlCol="0">
            <a:spAutoFit/>
          </a:bodyPr>
          <a:lstStyle/>
          <a:p>
            <a:r>
              <a:rPr lang="en-US" sz="1400" b="1" dirty="0">
                <a:solidFill>
                  <a:schemeClr val="accent1">
                    <a:lumMod val="75000"/>
                  </a:schemeClr>
                </a:solidFill>
                <a:latin typeface="Arial" panose="020B0604020202020204" pitchFamily="34" charset="0"/>
                <a:cs typeface="Arial" panose="020B0604020202020204" pitchFamily="34" charset="0"/>
              </a:rPr>
              <a:t>Review of the last academic year (2025/2026) </a:t>
            </a:r>
          </a:p>
        </p:txBody>
      </p:sp>
      <p:sp>
        <p:nvSpPr>
          <p:cNvPr id="4" name="Freeform 2">
            <a:extLst>
              <a:ext uri="{FF2B5EF4-FFF2-40B4-BE49-F238E27FC236}">
                <a16:creationId xmlns:a16="http://schemas.microsoft.com/office/drawing/2014/main" id="{FA9980AC-B11B-1548-2FB9-02ED2D5FA31C}"/>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8774285-6350-5F9D-309A-493EA80BAD9B}"/>
              </a:ext>
            </a:extLst>
          </p:cNvPr>
          <p:cNvSpPr txBox="1"/>
          <p:nvPr/>
        </p:nvSpPr>
        <p:spPr>
          <a:xfrm>
            <a:off x="0" y="218377"/>
            <a:ext cx="5181600" cy="307777"/>
          </a:xfrm>
          <a:prstGeom prst="rect">
            <a:avLst/>
          </a:prstGeom>
          <a:noFill/>
        </p:spPr>
        <p:txBody>
          <a:bodyPr wrap="square" rtlCol="0">
            <a:spAutoFit/>
          </a:bodyPr>
          <a:lstStyle/>
          <a:p>
            <a:r>
              <a:rPr lang="en-US" sz="1400" b="1" dirty="0">
                <a:solidFill>
                  <a:schemeClr val="accent1">
                    <a:lumMod val="75000"/>
                  </a:schemeClr>
                </a:solidFill>
                <a:latin typeface="Arial" panose="020B0604020202020204" pitchFamily="34" charset="0"/>
                <a:cs typeface="Arial" panose="020B0604020202020204" pitchFamily="34" charset="0"/>
              </a:rPr>
              <a:t>Review of the last academic year (2025/2026) </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180511006"/>
              </p:ext>
            </p:extLst>
          </p:nvPr>
        </p:nvGraphicFramePr>
        <p:xfrm>
          <a:off x="76200" y="695985"/>
          <a:ext cx="5883849" cy="3368040"/>
        </p:xfrm>
        <a:graphic>
          <a:graphicData uri="http://schemas.openxmlformats.org/drawingml/2006/table">
            <a:tbl>
              <a:tblPr firstRow="1" bandRow="1">
                <a:tableStyleId>{5C22544A-7EE6-4342-B048-85BDC9FD1C3A}</a:tableStyleId>
              </a:tblPr>
              <a:tblGrid>
                <a:gridCol w="1282833">
                  <a:extLst>
                    <a:ext uri="{9D8B030D-6E8A-4147-A177-3AD203B41FA5}">
                      <a16:colId xmlns:a16="http://schemas.microsoft.com/office/drawing/2014/main" val="1397519339"/>
                    </a:ext>
                  </a:extLst>
                </a:gridCol>
                <a:gridCol w="2677524">
                  <a:extLst>
                    <a:ext uri="{9D8B030D-6E8A-4147-A177-3AD203B41FA5}">
                      <a16:colId xmlns:a16="http://schemas.microsoft.com/office/drawing/2014/main" val="279180329"/>
                    </a:ext>
                  </a:extLst>
                </a:gridCol>
                <a:gridCol w="1923492">
                  <a:extLst>
                    <a:ext uri="{9D8B030D-6E8A-4147-A177-3AD203B41FA5}">
                      <a16:colId xmlns:a16="http://schemas.microsoft.com/office/drawing/2014/main" val="1532179531"/>
                    </a:ext>
                  </a:extLst>
                </a:gridCol>
              </a:tblGrid>
              <a:tr h="226247">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Key areas as outlined in PE and sport premium guidance</a:t>
                      </a:r>
                      <a:endParaRPr lang="en-US" sz="700" b="1">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700">
                          <a:solidFill>
                            <a:sysClr val="windowText" lastClr="000000"/>
                          </a:solidFill>
                          <a:effectLst/>
                          <a:latin typeface="Arial" panose="020B0604020202020204" pitchFamily="34" charset="0"/>
                          <a:cs typeface="Arial" panose="020B0604020202020204" pitchFamily="34" charset="0"/>
                        </a:rPr>
                        <a:t> </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Arial" panose="020B0604020202020204" pitchFamily="34" charset="0"/>
                          <a:cs typeface="Arial" panose="020B0604020202020204" pitchFamily="34" charset="0"/>
                        </a:rPr>
                        <a:t>What didn't go well? Supporting evidence? </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90670">
                <a:tc>
                  <a:txBody>
                    <a:bodyPr/>
                    <a:lstStyle/>
                    <a:p>
                      <a:pPr lvl="0"/>
                      <a:r>
                        <a:rPr lang="en-US" sz="700" b="1">
                          <a:effectLst/>
                          <a:latin typeface="Arial" panose="020B0604020202020204" pitchFamily="34" charset="0"/>
                          <a:cs typeface="Arial" panose="020B0604020202020204" pitchFamily="34" charset="0"/>
                        </a:rPr>
                        <a:t>1. I</a:t>
                      </a:r>
                      <a:r>
                        <a:rPr lang="en-GB" sz="700" b="1" kern="1200">
                          <a:solidFill>
                            <a:schemeClr val="dk1"/>
                          </a:solidFill>
                          <a:effectLst/>
                          <a:latin typeface="Arial" panose="020B0604020202020204" pitchFamily="34" charset="0"/>
                          <a:ea typeface="+mn-ea"/>
                          <a:cs typeface="Arial" panose="020B0604020202020204" pitchFamily="34" charset="0"/>
                        </a:rPr>
                        <a:t>ncrease all staff’s confidence, knowledge and skills in teaching PE and sporting activities</a:t>
                      </a:r>
                    </a:p>
                    <a:p>
                      <a:endParaRPr lang="en-US" sz="700" b="1">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lvl="0" indent="-171450">
                        <a:buFont typeface="Arial" panose="020B0604020202020204" pitchFamily="34" charset="0"/>
                        <a:buChar char="•"/>
                      </a:pPr>
                      <a:r>
                        <a:rPr lang="en-US" sz="650" b="0" i="0" u="none" strike="noStrike" noProof="0" dirty="0">
                          <a:solidFill>
                            <a:schemeClr val="tx1"/>
                          </a:solidFill>
                          <a:latin typeface="Arial" panose="020B0604020202020204" pitchFamily="34" charset="0"/>
                          <a:ea typeface="Calibri"/>
                          <a:cs typeface="Arial" panose="020B0604020202020204" pitchFamily="34" charset="0"/>
                        </a:rPr>
                        <a:t>Complete PE delivered a whole day training session for staff with a focus on dance and OAA as these were identified as areas teachers were less confident with. On a scale of 1 – 5, the average confidence level across teachers has gone from a 3 to a 5 after the training. </a:t>
                      </a:r>
                      <a:endParaRPr lang="en-US" sz="650" dirty="0">
                        <a:solidFill>
                          <a:schemeClr val="tx1"/>
                        </a:solidFill>
                        <a:latin typeface="Arial" panose="020B0604020202020204" pitchFamily="34" charset="0"/>
                        <a:ea typeface="Calibri"/>
                        <a:cs typeface="Arial" panose="020B0604020202020204" pitchFamily="34" charset="0"/>
                      </a:endParaRPr>
                    </a:p>
                    <a:p>
                      <a:pPr marL="171450" lvl="0" indent="-171450">
                        <a:buFont typeface="Arial" panose="020B0604020202020204" pitchFamily="34" charset="0"/>
                        <a:buChar char="•"/>
                      </a:pPr>
                      <a:r>
                        <a:rPr lang="en-US" sz="650" b="0" i="0" u="none" strike="noStrike" noProof="0" dirty="0">
                          <a:solidFill>
                            <a:schemeClr val="tx1"/>
                          </a:solidFill>
                          <a:latin typeface="Arial" panose="020B0604020202020204" pitchFamily="34" charset="0"/>
                          <a:ea typeface="Calibri"/>
                          <a:cs typeface="Arial" panose="020B0604020202020204" pitchFamily="34" charset="0"/>
                        </a:rPr>
                        <a:t>Stride Active delivered a session on teaching gymnastics skills as this was identified as an area of staff concern in a survey. Since the training, confidence levels have gone from an average of 3 to a 5. </a:t>
                      </a: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Pupil voice data suggests children feel as though they are making progress in all PE lessons. Children stated that they are fun, they develop new skills and they use a range of equipment. Children enjoy their teachers teaching them. </a:t>
                      </a: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End of year data shows that 89% of children are meeting the expected standard for their age group, with 11% of those exceeding.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Staff now feel confident with teaching dance, OAA and gymnastics. We would now like to focus on teachers developing their knowledge of key skills </a:t>
                      </a:r>
                      <a:r>
                        <a:rPr lang="en-US" sz="650">
                          <a:solidFill>
                            <a:schemeClr val="tx1"/>
                          </a:solidFill>
                          <a:latin typeface="Arial" panose="020B0604020202020204" pitchFamily="34" charset="0"/>
                          <a:cs typeface="Arial" panose="020B0604020202020204" pitchFamily="34" charset="0"/>
                        </a:rPr>
                        <a:t>in addition </a:t>
                      </a:r>
                      <a:r>
                        <a:rPr lang="en-US" sz="650" dirty="0">
                          <a:solidFill>
                            <a:schemeClr val="tx1"/>
                          </a:solidFill>
                          <a:latin typeface="Arial" panose="020B0604020202020204" pitchFamily="34" charset="0"/>
                          <a:cs typeface="Arial" panose="020B0604020202020204" pitchFamily="34" charset="0"/>
                        </a:rPr>
                        <a:t>just games. </a:t>
                      </a:r>
                    </a:p>
                    <a:p>
                      <a:pPr marL="171450" indent="-171450">
                        <a:buFont typeface="Arial" panose="020B0604020202020204" pitchFamily="34" charset="0"/>
                        <a:buChar char="•"/>
                      </a:pP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The number of children exceeding is currently 11%. Although we are happy with this as it is our first year using Complete PE, we would like this to increase to 20% this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370840">
                <a:tc>
                  <a:txBody>
                    <a:bodyPr/>
                    <a:lstStyle/>
                    <a:p>
                      <a:pPr fontAlgn="t">
                        <a:lnSpc>
                          <a:spcPct val="119048"/>
                        </a:lnSpc>
                        <a:buNone/>
                      </a:pPr>
                      <a:r>
                        <a:rPr lang="en-GB" sz="700" b="1" i="0">
                          <a:effectLst/>
                          <a:latin typeface="Arial" panose="020B0604020202020204" pitchFamily="34" charset="0"/>
                          <a:cs typeface="Arial" panose="020B0604020202020204" pitchFamily="34" charset="0"/>
                        </a:rPr>
                        <a:t>2. Increase all pupils’ engagement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All pupils in Year 4, 5 and 6 participated in at least one sporting activity outside of school during the course of the year. </a:t>
                      </a: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All children in KS2 have the opportunity to play in the active zone at lunch time which involves 30 minutes of competitive sport. 80% of children said they play in this zone at least once a week. </a:t>
                      </a: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Playground Pals lead the younger children in physical activity which also involves the leaders becoming active themselves. We had 10 Playground Pals who supported each week. </a:t>
                      </a:r>
                    </a:p>
                    <a:p>
                      <a:pPr marL="171450" indent="-171450">
                        <a:buFont typeface="Arial" panose="020B0604020202020204" pitchFamily="34" charset="0"/>
                        <a:buChar char="•"/>
                      </a:pPr>
                      <a:r>
                        <a:rPr lang="en-GB" sz="650" dirty="0">
                          <a:solidFill>
                            <a:schemeClr val="tx1"/>
                          </a:solidFill>
                          <a:latin typeface="Arial" panose="020B0604020202020204" pitchFamily="34" charset="0"/>
                          <a:cs typeface="Arial" panose="020B0604020202020204" pitchFamily="34" charset="0"/>
                        </a:rPr>
                        <a:t>Physical activity and sporting achievements are celebrated in assemblies throughout the year.</a:t>
                      </a:r>
                      <a:endParaRPr lang="en-US" sz="650" strike="sngStrike" dirty="0">
                        <a:solidFill>
                          <a:schemeClr val="tx1"/>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65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Not all pupils are active for 60 minutes a day, 7 days a week.</a:t>
                      </a:r>
                    </a:p>
                    <a:p>
                      <a:pPr marL="171450" indent="-171450">
                        <a:buFont typeface="Arial" panose="020B0604020202020204" pitchFamily="34" charset="0"/>
                        <a:buChar char="•"/>
                      </a:pP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Not all children in KS1 engaged with the Playground Pals. More children in Year 6 would benefit from becoming Playground Pals to boost their leadership skills. </a:t>
                      </a:r>
                    </a:p>
                    <a:p>
                      <a:pPr marL="171450" indent="-171450">
                        <a:buFont typeface="Arial" panose="020B0604020202020204" pitchFamily="34" charset="0"/>
                        <a:buChar char="•"/>
                      </a:pPr>
                      <a:endParaRPr lang="en-US" sz="65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50" dirty="0">
                          <a:solidFill>
                            <a:schemeClr val="tx1"/>
                          </a:solidFill>
                          <a:latin typeface="Arial" panose="020B0604020202020204" pitchFamily="34" charset="0"/>
                          <a:cs typeface="Arial" panose="020B0604020202020204" pitchFamily="34" charset="0"/>
                        </a:rPr>
                        <a:t>Not all children took up the opportunity to participate in an after school sports club.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bl>
          </a:graphicData>
        </a:graphic>
      </p:graphicFrame>
      <p:sp>
        <p:nvSpPr>
          <p:cNvPr id="3" name="Freeform 2">
            <a:extLst>
              <a:ext uri="{FF2B5EF4-FFF2-40B4-BE49-F238E27FC236}">
                <a16:creationId xmlns:a16="http://schemas.microsoft.com/office/drawing/2014/main" id="{4A247FFE-01E3-6BE0-5723-14E03B024039}"/>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418453180"/>
              </p:ext>
            </p:extLst>
          </p:nvPr>
        </p:nvGraphicFramePr>
        <p:xfrm>
          <a:off x="64660" y="659272"/>
          <a:ext cx="5990492" cy="3576221"/>
        </p:xfrm>
        <a:graphic>
          <a:graphicData uri="http://schemas.openxmlformats.org/drawingml/2006/table">
            <a:tbl>
              <a:tblPr firstRow="1" bandRow="1">
                <a:tableStyleId>{5C22544A-7EE6-4342-B048-85BDC9FD1C3A}</a:tableStyleId>
              </a:tblPr>
              <a:tblGrid>
                <a:gridCol w="1237954">
                  <a:extLst>
                    <a:ext uri="{9D8B030D-6E8A-4147-A177-3AD203B41FA5}">
                      <a16:colId xmlns:a16="http://schemas.microsoft.com/office/drawing/2014/main" val="1397519339"/>
                    </a:ext>
                  </a:extLst>
                </a:gridCol>
                <a:gridCol w="2687268">
                  <a:extLst>
                    <a:ext uri="{9D8B030D-6E8A-4147-A177-3AD203B41FA5}">
                      <a16:colId xmlns:a16="http://schemas.microsoft.com/office/drawing/2014/main" val="279180329"/>
                    </a:ext>
                  </a:extLst>
                </a:gridCol>
                <a:gridCol w="2065270">
                  <a:extLst>
                    <a:ext uri="{9D8B030D-6E8A-4147-A177-3AD203B41FA5}">
                      <a16:colId xmlns:a16="http://schemas.microsoft.com/office/drawing/2014/main" val="1532179531"/>
                    </a:ext>
                  </a:extLst>
                </a:gridCol>
              </a:tblGrid>
              <a:tr h="287702">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Key areas as outlined in PE and sport premium guidance</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600">
                          <a:solidFill>
                            <a:sysClr val="windowText" lastClr="000000"/>
                          </a:solidFill>
                          <a:effectLst/>
                          <a:latin typeface="Arial" panose="020B0604020202020204" pitchFamily="34" charset="0"/>
                          <a:cs typeface="Arial" panose="020B0604020202020204" pitchFamily="34" charset="0"/>
                        </a:rPr>
                        <a:t> </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Arial" panose="020B0604020202020204" pitchFamily="34" charset="0"/>
                          <a:cs typeface="Arial" panose="020B0604020202020204" pitchFamily="34" charset="0"/>
                        </a:rPr>
                        <a:t>What didn't go well? Supporting evidence? </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2203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a:effectLst/>
                          <a:latin typeface="Arial" panose="020B0604020202020204" pitchFamily="34" charset="0"/>
                          <a:cs typeface="Arial" panose="020B0604020202020204" pitchFamily="34" charset="0"/>
                        </a:rPr>
                        <a:t>3. Raising the profile of PE and sport across the school, to support whole school improvement</a:t>
                      </a:r>
                      <a:endParaRPr lang="en-US" sz="600" b="1">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By celebrating all things sport related we are encouraging more pupils to enjoy movement and physical activity.</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Children in Year 5 and 6 were given the opportunity to attend a women’s wheelchair basketball match after school. This was done to target girls and promote disability sport. </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Links to clubs outside of school time are regularly promoted in our school bulletin to boost the number of children achieving their 60 active minutes a day. </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Children in Year 6 attend an enrichment morning at Bishops Meadow where they were able to try out lots of different sports and were made aware of some facilities that would be free to them on the weekend in the hope to encourage them to attend with their families.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Not all pupils are active for 60 minutes a day, 7 days a week.</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Not all parents are able to take their child to clubs outside of school time. </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After school sports clubs are not used by all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112203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a:effectLst/>
                          <a:latin typeface="Arial" panose="020B0604020202020204" pitchFamily="34" charset="0"/>
                          <a:cs typeface="Arial" panose="020B0604020202020204" pitchFamily="34" charset="0"/>
                        </a:rPr>
                        <a:t>4. Offer a broader and more equal experience of a range of sports and physical activities to all pupils and ensure equal access to sport for boys and girls</a:t>
                      </a:r>
                      <a:endParaRPr lang="en-US" sz="600" b="1">
                        <a:latin typeface="Arial" panose="020B0604020202020204" pitchFamily="34" charset="0"/>
                        <a:cs typeface="Arial" panose="020B0604020202020204" pitchFamily="34" charset="0"/>
                      </a:endParaRPr>
                    </a:p>
                    <a:p>
                      <a:endParaRPr lang="en-US" sz="600" b="1">
                        <a:latin typeface="Arial" panose="020B0604020202020204" pitchFamily="34" charset="0"/>
                        <a:cs typeface="Arial" panose="020B0604020202020204" pitchFamily="34" charset="0"/>
                      </a:endParaRPr>
                    </a:p>
                    <a:p>
                      <a:endParaRPr lang="en-US" sz="600" b="1">
                        <a:latin typeface="Arial" panose="020B0604020202020204" pitchFamily="34" charset="0"/>
                        <a:cs typeface="Arial" panose="020B0604020202020204" pitchFamily="34" charset="0"/>
                      </a:endParaRPr>
                    </a:p>
                    <a:p>
                      <a:endParaRPr lang="en-US" sz="600" b="1">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Continuing to offer a wider range of activities both within and outside the curriculum to get more pupils involved:  </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cs typeface="Arial" panose="020B0604020202020204" pitchFamily="34" charset="0"/>
                        </a:rPr>
                        <a:t>All sporting clubs in school are open to both boys and girls and there is an equal take up from both genders. </a:t>
                      </a: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Outside providers have given the children to develop their skills further in dance and football. </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We used matches and competitions against other schools to encourage children to attend after school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Not all pupils are active for 60 minutes a day, 7 days a week.</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The dance club is only made up of 13% boys despite it being widely promoted to both genders.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r h="7034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a:effectLst/>
                          <a:latin typeface="Arial" panose="020B0604020202020204" pitchFamily="34" charset="0"/>
                          <a:cs typeface="Arial" panose="020B0604020202020204" pitchFamily="34" charset="0"/>
                        </a:rPr>
                        <a:t>5. Increase participation in competitive sport</a:t>
                      </a:r>
                      <a:endParaRPr lang="en-US" sz="600" b="1">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Arial" panose="020B0604020202020204" pitchFamily="34" charset="0"/>
                          <a:cs typeface="Arial" panose="020B0604020202020204" pitchFamily="34" charset="0"/>
                        </a:rPr>
                        <a:t>100% of all pupils have taken part in an intra house competition at the end of relevant units and during sports day.</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60% of KS2 have taken part in an Inter competition.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Continue to develop our competition provision.</a:t>
                      </a:r>
                    </a:p>
                    <a:p>
                      <a:pPr marL="171450" indent="-171450">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We need a bigger drive to ensure all pupils in KS1 have an opportunity to participate in competitive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bl>
          </a:graphicData>
        </a:graphic>
      </p:graphicFrame>
      <p:sp>
        <p:nvSpPr>
          <p:cNvPr id="4" name="Freeform 2">
            <a:extLst>
              <a:ext uri="{FF2B5EF4-FFF2-40B4-BE49-F238E27FC236}">
                <a16:creationId xmlns:a16="http://schemas.microsoft.com/office/drawing/2014/main" id="{461DDDA4-830B-D4B7-5632-787B723243B2}"/>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
        <p:nvSpPr>
          <p:cNvPr id="6" name="TextBox 5">
            <a:extLst>
              <a:ext uri="{FF2B5EF4-FFF2-40B4-BE49-F238E27FC236}">
                <a16:creationId xmlns:a16="http://schemas.microsoft.com/office/drawing/2014/main" id="{8A87ADA6-8A8A-98CF-6D09-7E6F9370ECF7}"/>
              </a:ext>
            </a:extLst>
          </p:cNvPr>
          <p:cNvSpPr txBox="1"/>
          <p:nvPr/>
        </p:nvSpPr>
        <p:spPr>
          <a:xfrm>
            <a:off x="0" y="212996"/>
            <a:ext cx="5181600" cy="307777"/>
          </a:xfrm>
          <a:prstGeom prst="rect">
            <a:avLst/>
          </a:prstGeom>
          <a:noFill/>
        </p:spPr>
        <p:txBody>
          <a:bodyPr wrap="square" rtlCol="0">
            <a:spAutoFit/>
          </a:bodyPr>
          <a:lstStyle/>
          <a:p>
            <a:r>
              <a:rPr lang="en-US" sz="1400" b="1" dirty="0">
                <a:solidFill>
                  <a:schemeClr val="accent1">
                    <a:lumMod val="75000"/>
                  </a:schemeClr>
                </a:solidFill>
                <a:latin typeface="Arial" panose="020B0604020202020204" pitchFamily="34" charset="0"/>
                <a:cs typeface="Arial" panose="020B0604020202020204" pitchFamily="34" charset="0"/>
              </a:rPr>
              <a:t>Review of the last academic year (2025/2026) </a:t>
            </a:r>
          </a:p>
        </p:txBody>
      </p:sp>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0A9C37A-3E57-4DDF-9242-6A80A0981789}"/>
              </a:ext>
            </a:extLst>
          </p:cNvPr>
          <p:cNvSpPr txBox="1"/>
          <p:nvPr/>
        </p:nvSpPr>
        <p:spPr>
          <a:xfrm>
            <a:off x="0" y="204785"/>
            <a:ext cx="5068729" cy="492443"/>
          </a:xfrm>
          <a:prstGeom prst="rect">
            <a:avLst/>
          </a:prstGeom>
          <a:noFill/>
        </p:spPr>
        <p:txBody>
          <a:bodyPr wrap="square" rtlCol="0">
            <a:spAutoFit/>
          </a:bodyPr>
          <a:lstStyle/>
          <a:p>
            <a:r>
              <a:rPr lang="en-US" sz="1400" b="1" dirty="0">
                <a:solidFill>
                  <a:schemeClr val="accent1">
                    <a:lumMod val="75000"/>
                  </a:schemeClr>
                </a:solidFill>
                <a:latin typeface="Arial" panose="020B0604020202020204" pitchFamily="34" charset="0"/>
                <a:cs typeface="Arial" panose="020B0604020202020204" pitchFamily="34" charset="0"/>
              </a:rPr>
              <a:t>What are your next steps for this 2026/27 academic year? </a:t>
            </a:r>
          </a:p>
          <a:p>
            <a:endParaRPr lang="en-US" sz="1200" b="1" dirty="0">
              <a:highlight>
                <a:srgbClr val="FF0000"/>
              </a:highlight>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096571691"/>
              </p:ext>
            </p:extLst>
          </p:nvPr>
        </p:nvGraphicFramePr>
        <p:xfrm>
          <a:off x="101148" y="672979"/>
          <a:ext cx="5917516" cy="3368040"/>
        </p:xfrm>
        <a:graphic>
          <a:graphicData uri="http://schemas.openxmlformats.org/drawingml/2006/table">
            <a:tbl>
              <a:tblPr firstRow="1" bandRow="1">
                <a:tableStyleId>{5C22544A-7EE6-4342-B048-85BDC9FD1C3A}</a:tableStyleId>
              </a:tblPr>
              <a:tblGrid>
                <a:gridCol w="1380585">
                  <a:extLst>
                    <a:ext uri="{9D8B030D-6E8A-4147-A177-3AD203B41FA5}">
                      <a16:colId xmlns:a16="http://schemas.microsoft.com/office/drawing/2014/main" val="1397519339"/>
                    </a:ext>
                  </a:extLst>
                </a:gridCol>
                <a:gridCol w="1321597">
                  <a:extLst>
                    <a:ext uri="{9D8B030D-6E8A-4147-A177-3AD203B41FA5}">
                      <a16:colId xmlns:a16="http://schemas.microsoft.com/office/drawing/2014/main" val="279180329"/>
                    </a:ext>
                  </a:extLst>
                </a:gridCol>
                <a:gridCol w="1290785">
                  <a:extLst>
                    <a:ext uri="{9D8B030D-6E8A-4147-A177-3AD203B41FA5}">
                      <a16:colId xmlns:a16="http://schemas.microsoft.com/office/drawing/2014/main" val="1419483341"/>
                    </a:ext>
                  </a:extLst>
                </a:gridCol>
                <a:gridCol w="1924549">
                  <a:extLst>
                    <a:ext uri="{9D8B030D-6E8A-4147-A177-3AD203B41FA5}">
                      <a16:colId xmlns:a16="http://schemas.microsoft.com/office/drawing/2014/main" val="1532179531"/>
                    </a:ext>
                  </a:extLst>
                </a:gridCol>
              </a:tblGrid>
              <a:tr h="193436">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Aim</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Why?</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Arial" panose="020B0604020202020204" pitchFamily="34" charset="0"/>
                          <a:cs typeface="Arial" panose="020B0604020202020204" pitchFamily="34" charset="0"/>
                        </a:rPr>
                        <a:t>Supporting evidence</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4947">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Focus on teacher training ensuring all teachers are confident to enjoy teaching high-quality Physical Education with a specific focus on skills.</a:t>
                      </a:r>
                    </a:p>
                    <a:p>
                      <a:pPr marL="171450" indent="-171450" algn="l">
                        <a:lnSpc>
                          <a:spcPct val="100000"/>
                        </a:lnSpc>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To ensure 100% of pupils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Increasing confidence, knowledge and skills of all staff in teaching PE skills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Arial" panose="020B0604020202020204" pitchFamily="34" charset="0"/>
                          <a:cs typeface="Arial" panose="020B0604020202020204" pitchFamily="34" charset="0"/>
                        </a:rPr>
                        <a:t>Staff confidence surveys, pupil attainment data, lesson observation reviews,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982060">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effectLst/>
                          <a:latin typeface="Arial" panose="020B0604020202020204" pitchFamily="34" charset="0"/>
                          <a:cs typeface="Arial" panose="020B0604020202020204" pitchFamily="34" charset="0"/>
                        </a:rPr>
                        <a:t>Provide in school opportunities for pupils to access multiple opportunities to be physically active and monitor external physical activity to drive physical activity levels with key focus groups. A particular focus to be on active learning.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To ensure that 100% of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Key Indicator 2:</a:t>
                      </a:r>
                    </a:p>
                    <a:p>
                      <a:pPr marL="171450" indent="-171450" algn="l">
                        <a:lnSpc>
                          <a:spcPct val="100000"/>
                        </a:lnSpc>
                        <a:buFont typeface="Arial" panose="020B0604020202020204" pitchFamily="34" charset="0"/>
                        <a:buChar char="•"/>
                      </a:pPr>
                      <a:endParaRPr lang="en-US" sz="2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External physical activity trackers outlining the amount of activity pupils' access outside of school. </a:t>
                      </a:r>
                    </a:p>
                    <a:p>
                      <a:pPr marL="171450" indent="-171450" algn="l">
                        <a:lnSpc>
                          <a:spcPct val="100000"/>
                        </a:lnSpc>
                        <a:buFont typeface="Arial" panose="020B0604020202020204" pitchFamily="34" charset="0"/>
                        <a:buChar char="•"/>
                      </a:pPr>
                      <a:endParaRPr lang="en-US" sz="2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Extra curricular timetable and participation data.</a:t>
                      </a:r>
                    </a:p>
                    <a:p>
                      <a:pPr marL="171450" indent="-171450" algn="l">
                        <a:lnSpc>
                          <a:spcPct val="100000"/>
                        </a:lnSpc>
                        <a:buFont typeface="Arial" panose="020B0604020202020204" pitchFamily="34" charset="0"/>
                        <a:buChar char="•"/>
                      </a:pPr>
                      <a:endParaRPr lang="en-US" sz="2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Lunchtime participation data, alongside lunchtime activity plan.</a:t>
                      </a:r>
                    </a:p>
                    <a:p>
                      <a:pPr marL="171450" indent="-171450" algn="l">
                        <a:lnSpc>
                          <a:spcPct val="100000"/>
                        </a:lnSpc>
                        <a:buFont typeface="Arial" panose="020B0604020202020204" pitchFamily="34" charset="0"/>
                        <a:buChar char="•"/>
                      </a:pPr>
                      <a:endParaRPr lang="en-US" sz="2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Data for all physical activity level tracked on Complete PE’s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20514327"/>
                  </a:ext>
                </a:extLst>
              </a:tr>
              <a:tr h="149425">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a:solidFill>
                            <a:schemeClr val="tx1"/>
                          </a:solidFill>
                          <a:latin typeface="Arial" panose="020B0604020202020204" pitchFamily="34" charset="0"/>
                          <a:cs typeface="Arial" panose="020B0604020202020204" pitchFamily="34" charset="0"/>
                        </a:rPr>
                        <a:t>Provide regular intra school competition, as well as all pupils accessing inter competitions against other schools. Competition formats to reflect needs of pupils. See school games offer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To ensure 100% of pupils in KS2 can access competition in school and outside of school, to encourage all pupils to participate and enjoy these valuable experiences.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Key indicator 5:</a:t>
                      </a:r>
                    </a:p>
                    <a:p>
                      <a:pPr marL="171450" indent="-171450" algn="l">
                        <a:lnSpc>
                          <a:spcPct val="100000"/>
                        </a:lnSpc>
                        <a:buFont typeface="Arial" panose="020B0604020202020204" pitchFamily="34" charset="0"/>
                        <a:buChar char="•"/>
                      </a:pPr>
                      <a:endParaRPr lang="en-US" sz="2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Competition formats and planning for all intra lesson level competitions, all inter competitions hosted at our school and sports day. </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City schools competition package for tournaments and event. .</a:t>
                      </a:r>
                    </a:p>
                    <a:p>
                      <a:pPr marL="171450" indent="-171450" algn="l">
                        <a:lnSpc>
                          <a:spcPct val="100000"/>
                        </a:lnSpc>
                        <a:buFont typeface="Arial" panose="020B0604020202020204" pitchFamily="34" charset="0"/>
                        <a:buChar char="•"/>
                      </a:pPr>
                      <a:endParaRPr lang="en-US" sz="2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dirty="0">
                          <a:solidFill>
                            <a:schemeClr val="tx1"/>
                          </a:solidFill>
                          <a:latin typeface="Arial" panose="020B0604020202020204" pitchFamily="34" charset="0"/>
                          <a:cs typeface="Arial" panose="020B060402020202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r h="539187">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a:solidFill>
                            <a:schemeClr val="tx1"/>
                          </a:solidFill>
                          <a:latin typeface="Arial" panose="020B0604020202020204" pitchFamily="34" charset="0"/>
                          <a:cs typeface="Arial" panose="020B0604020202020204" pitchFamily="34" charset="0"/>
                        </a:rPr>
                        <a:t>Focus on top-up swimming and water safety for those pupils not achieving the expected swimming and water safety  attainment.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To ensure 100% of pupils meet the expected swimming targets.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Key Indicators 1, 3, 4.</a:t>
                      </a:r>
                    </a:p>
                    <a:p>
                      <a:pPr marL="171450" indent="-171450" algn="l">
                        <a:lnSpc>
                          <a:spcPct val="100000"/>
                        </a:lnSpc>
                        <a:buFont typeface="Arial" panose="020B0604020202020204" pitchFamily="34" charset="0"/>
                        <a:buChar char="•"/>
                      </a:pPr>
                      <a:endParaRPr lang="en-US" sz="6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600">
                          <a:solidFill>
                            <a:schemeClr val="tx1"/>
                          </a:solidFill>
                          <a:latin typeface="Arial" panose="020B0604020202020204" pitchFamily="34" charset="0"/>
                          <a:cs typeface="Arial" panose="020B0604020202020204" pitchFamily="34" charset="0"/>
                        </a:rPr>
                        <a:t>Developing pupil attainment.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Arial" panose="020B0604020202020204" pitchFamily="34" charset="0"/>
                          <a:cs typeface="Arial" panose="020B0604020202020204" pitchFamily="34" charset="0"/>
                        </a:rPr>
                        <a:t>Evidenced on Swimming assessment tracker based on information and data collected poolside with swimming teacher.</a:t>
                      </a:r>
                    </a:p>
                    <a:p>
                      <a:pPr marL="171450" indent="-171450" algn="l">
                        <a:lnSpc>
                          <a:spcPct val="100000"/>
                        </a:lnSpc>
                        <a:buFont typeface="Arial" panose="020B0604020202020204" pitchFamily="34" charset="0"/>
                        <a:buChar char="•"/>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129170"/>
                  </a:ext>
                </a:extLst>
              </a:tr>
            </a:tbl>
          </a:graphicData>
        </a:graphic>
      </p:graphicFrame>
      <p:sp>
        <p:nvSpPr>
          <p:cNvPr id="6" name="Freeform 2">
            <a:extLst>
              <a:ext uri="{FF2B5EF4-FFF2-40B4-BE49-F238E27FC236}">
                <a16:creationId xmlns:a16="http://schemas.microsoft.com/office/drawing/2014/main" id="{E2991534-64C4-0594-F92C-240F3A6D1F62}"/>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760599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DAA28-B624-C638-FCFF-7F3AAAAC0CC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0276811-30DC-1795-5B16-9C1224D6C07E}"/>
              </a:ext>
            </a:extLst>
          </p:cNvPr>
          <p:cNvSpPr txBox="1"/>
          <p:nvPr/>
        </p:nvSpPr>
        <p:spPr>
          <a:xfrm>
            <a:off x="1514145" y="223415"/>
            <a:ext cx="4253975" cy="338554"/>
          </a:xfrm>
          <a:prstGeom prst="rect">
            <a:avLst/>
          </a:prstGeom>
          <a:noFill/>
        </p:spPr>
        <p:txBody>
          <a:bodyPr wrap="square" rtlCol="0">
            <a:spAutoFit/>
          </a:bodyPr>
          <a:lstStyle/>
          <a:p>
            <a:r>
              <a:rPr lang="en-US" sz="1600" b="1">
                <a:solidFill>
                  <a:schemeClr val="accent1">
                    <a:lumMod val="75000"/>
                  </a:schemeClr>
                </a:solidFill>
                <a:latin typeface="Arial" panose="020B0604020202020204" pitchFamily="34" charset="0"/>
                <a:cs typeface="Arial" panose="020B0604020202020204" pitchFamily="34" charset="0"/>
              </a:rPr>
              <a:t>PE and school sport checklist </a:t>
            </a:r>
          </a:p>
        </p:txBody>
      </p:sp>
      <p:sp>
        <p:nvSpPr>
          <p:cNvPr id="2" name="TextBox 1">
            <a:extLst>
              <a:ext uri="{FF2B5EF4-FFF2-40B4-BE49-F238E27FC236}">
                <a16:creationId xmlns:a16="http://schemas.microsoft.com/office/drawing/2014/main" id="{847F3385-415C-95C8-AB67-D4228E5BACAB}"/>
              </a:ext>
            </a:extLst>
          </p:cNvPr>
          <p:cNvSpPr txBox="1"/>
          <p:nvPr/>
        </p:nvSpPr>
        <p:spPr>
          <a:xfrm>
            <a:off x="64844" y="561969"/>
            <a:ext cx="6054969" cy="23884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Arial" panose="020B0604020202020204" pitchFamily="34" charset="0"/>
                <a:cs typeface="Arial" panose="020B0604020202020204" pitchFamily="34" charset="0"/>
              </a:rPr>
              <a:t>Consider within your school where you currently stand and what further support you need to put in place. </a:t>
            </a:r>
          </a:p>
        </p:txBody>
      </p:sp>
      <p:graphicFrame>
        <p:nvGraphicFramePr>
          <p:cNvPr id="7" name="Table 6">
            <a:extLst>
              <a:ext uri="{FF2B5EF4-FFF2-40B4-BE49-F238E27FC236}">
                <a16:creationId xmlns:a16="http://schemas.microsoft.com/office/drawing/2014/main" id="{EF6F5C83-2646-A99D-20B2-FEEF1E2D3F2C}"/>
              </a:ext>
            </a:extLst>
          </p:cNvPr>
          <p:cNvGraphicFramePr>
            <a:graphicFrameLocks noGrp="1"/>
          </p:cNvGraphicFramePr>
          <p:nvPr>
            <p:extLst>
              <p:ext uri="{D42A27DB-BD31-4B8C-83A1-F6EECF244321}">
                <p14:modId xmlns:p14="http://schemas.microsoft.com/office/powerpoint/2010/main" val="2357800703"/>
              </p:ext>
            </p:extLst>
          </p:nvPr>
        </p:nvGraphicFramePr>
        <p:xfrm>
          <a:off x="217666" y="944921"/>
          <a:ext cx="5697414" cy="3002714"/>
        </p:xfrm>
        <a:graphic>
          <a:graphicData uri="http://schemas.openxmlformats.org/drawingml/2006/table">
            <a:tbl>
              <a:tblPr firstRow="1" bandRow="1">
                <a:tableStyleId>{5C22544A-7EE6-4342-B048-85BDC9FD1C3A}</a:tableStyleId>
              </a:tblPr>
              <a:tblGrid>
                <a:gridCol w="4514813">
                  <a:extLst>
                    <a:ext uri="{9D8B030D-6E8A-4147-A177-3AD203B41FA5}">
                      <a16:colId xmlns:a16="http://schemas.microsoft.com/office/drawing/2014/main" val="3622488169"/>
                    </a:ext>
                  </a:extLst>
                </a:gridCol>
                <a:gridCol w="342515">
                  <a:extLst>
                    <a:ext uri="{9D8B030D-6E8A-4147-A177-3AD203B41FA5}">
                      <a16:colId xmlns:a16="http://schemas.microsoft.com/office/drawing/2014/main" val="540182930"/>
                    </a:ext>
                  </a:extLst>
                </a:gridCol>
                <a:gridCol w="466046">
                  <a:extLst>
                    <a:ext uri="{9D8B030D-6E8A-4147-A177-3AD203B41FA5}">
                      <a16:colId xmlns:a16="http://schemas.microsoft.com/office/drawing/2014/main" val="4212103021"/>
                    </a:ext>
                  </a:extLst>
                </a:gridCol>
                <a:gridCol w="374040">
                  <a:extLst>
                    <a:ext uri="{9D8B030D-6E8A-4147-A177-3AD203B41FA5}">
                      <a16:colId xmlns:a16="http://schemas.microsoft.com/office/drawing/2014/main" val="1665973907"/>
                    </a:ext>
                  </a:extLst>
                </a:gridCol>
              </a:tblGrid>
              <a:tr h="128551">
                <a:tc>
                  <a:txBody>
                    <a:bodyPr/>
                    <a:lstStyle/>
                    <a:p>
                      <a:r>
                        <a:rPr lang="en-GB" sz="700">
                          <a:solidFill>
                            <a:schemeClr val="tx1"/>
                          </a:solidFill>
                          <a:latin typeface="Arial" panose="020B0604020202020204" pitchFamily="34" charset="0"/>
                          <a:cs typeface="Arial" panose="020B0604020202020204" pitchFamily="34" charset="0"/>
                        </a:rPr>
                        <a:t>Questions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tc>
                  <a:txBody>
                    <a:bodyPr/>
                    <a:lstStyle/>
                    <a:p>
                      <a:r>
                        <a:rPr lang="en-GB" sz="700">
                          <a:solidFill>
                            <a:schemeClr val="tx1"/>
                          </a:solidFill>
                          <a:latin typeface="Arial" panose="020B0604020202020204" pitchFamily="34" charset="0"/>
                          <a:cs typeface="Arial" panose="020B0604020202020204" pitchFamily="34" charset="0"/>
                        </a:rPr>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tc>
                  <a:txBody>
                    <a:bodyPr/>
                    <a:lstStyle/>
                    <a:p>
                      <a:r>
                        <a:rPr lang="en-GB" sz="700">
                          <a:solidFill>
                            <a:schemeClr val="tx1"/>
                          </a:solidFill>
                          <a:latin typeface="Arial" panose="020B0604020202020204" pitchFamily="34" charset="0"/>
                          <a:cs typeface="Arial" panose="020B0604020202020204" pitchFamily="34" charset="0"/>
                        </a:rPr>
                        <a:t>Partly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tc>
                  <a:txBody>
                    <a:bodyPr/>
                    <a:lstStyle/>
                    <a:p>
                      <a:r>
                        <a:rPr lang="en-GB" sz="700">
                          <a:solidFill>
                            <a:schemeClr val="tx1"/>
                          </a:solidFill>
                          <a:latin typeface="Arial" panose="020B0604020202020204" pitchFamily="34" charset="0"/>
                          <a:cs typeface="Arial" panose="020B0604020202020204" pitchFamily="34" charset="0"/>
                        </a:rPr>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151929151"/>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clear PE and school sport action plan for the year ahead (2026/27), agreed by leadership?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772248667"/>
                  </a:ext>
                </a:extLst>
              </a:tr>
              <a:tr h="198337">
                <a:tc>
                  <a:txBody>
                    <a:bodyPr/>
                    <a:lstStyle/>
                    <a:p>
                      <a:pPr algn="l"/>
                      <a:r>
                        <a:rPr lang="en-GB" sz="700">
                          <a:latin typeface="Arial" panose="020B0604020202020204" pitchFamily="34" charset="0"/>
                          <a:cs typeface="Arial" panose="020B0604020202020204" pitchFamily="34" charset="0"/>
                        </a:rPr>
                        <a:t>Can you evidence how last year’s PE and sport premium funding was spent, and what difference it made?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047758267"/>
                  </a:ext>
                </a:extLst>
              </a:tr>
              <a:tr h="198337">
                <a:tc>
                  <a:txBody>
                    <a:bodyPr/>
                    <a:lstStyle/>
                    <a:p>
                      <a:pPr algn="l"/>
                      <a:r>
                        <a:rPr lang="en-GB" sz="700">
                          <a:latin typeface="Arial" panose="020B0604020202020204" pitchFamily="34" charset="0"/>
                          <a:cs typeface="Arial" panose="020B0604020202020204" pitchFamily="34" charset="0"/>
                        </a:rPr>
                        <a:t>Do you know what Physical Education looks and feels like in your school and is this delivery high-quality?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016796699"/>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Is there a clear plan to develop staff confidence in PE, whether delivery is internal, external or mixed?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850235763"/>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curriculum that is broad, progressive and properly sequenced across year groups?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508817539"/>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know how many pupils are active for at least 60 minutes a day, 7 days a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83005445"/>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clear plan for your extra-curricular club offer?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233644200"/>
                  </a:ext>
                </a:extLst>
              </a:tr>
              <a:tr h="1857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Is your wider school sport offer, including competitions, festivals, and fixtures planned?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624676140"/>
                  </a:ext>
                </a:extLst>
              </a:tr>
              <a:tr h="2857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effective data collection systems in place to record and evidence that swimming and water safety provision is on track to meet national curriculum requirements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731406586"/>
                  </a:ext>
                </a:extLst>
              </a:tr>
              <a:tr h="2857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Do you have a clear plan for encouraging SEND pupils and less active pupils to become more active and participate in PE and school sport?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0011141"/>
                  </a:ext>
                </a:extLst>
              </a:tr>
              <a:tr h="29119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If a governor, trust lead or external reviewer asked to see your PE and sport plan for future development, would you have clear evidence and rationale for impact?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958672486"/>
                  </a:ext>
                </a:extLst>
              </a:tr>
              <a:tr h="2857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latin typeface="Arial" panose="020B0604020202020204" pitchFamily="34" charset="0"/>
                          <a:cs typeface="Arial" panose="020B0604020202020204" pitchFamily="34" charset="0"/>
                        </a:rPr>
                        <a:t>Are you clear on existing links with local clubs, and community settings to identify where further support and engagement could be made using local support for enhance your provision?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7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681230702"/>
                  </a:ext>
                </a:extLst>
              </a:tr>
            </a:tbl>
          </a:graphicData>
        </a:graphic>
      </p:graphicFrame>
      <p:sp>
        <p:nvSpPr>
          <p:cNvPr id="6" name="Freeform 2">
            <a:extLst>
              <a:ext uri="{FF2B5EF4-FFF2-40B4-BE49-F238E27FC236}">
                <a16:creationId xmlns:a16="http://schemas.microsoft.com/office/drawing/2014/main" id="{9DA90E65-5812-A452-7894-AA2BF702FACD}"/>
              </a:ext>
            </a:extLst>
          </p:cNvPr>
          <p:cNvSpPr/>
          <p:nvPr/>
        </p:nvSpPr>
        <p:spPr>
          <a:xfrm>
            <a:off x="5334271" y="106582"/>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
        <p:nvSpPr>
          <p:cNvPr id="5" name="Freeform 2">
            <a:extLst>
              <a:ext uri="{FF2B5EF4-FFF2-40B4-BE49-F238E27FC236}">
                <a16:creationId xmlns:a16="http://schemas.microsoft.com/office/drawing/2014/main" id="{B91A549E-F4A1-D3AF-5933-5406455A6A54}"/>
              </a:ext>
            </a:extLst>
          </p:cNvPr>
          <p:cNvSpPr/>
          <p:nvPr/>
        </p:nvSpPr>
        <p:spPr>
          <a:xfrm>
            <a:off x="121185" y="106582"/>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1722865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38F24-F039-2A6A-D76F-773BDCFDA74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D7124E4-FE6C-2B27-BA79-67285D830D64}"/>
              </a:ext>
            </a:extLst>
          </p:cNvPr>
          <p:cNvSpPr txBox="1"/>
          <p:nvPr/>
        </p:nvSpPr>
        <p:spPr>
          <a:xfrm>
            <a:off x="87924" y="271952"/>
            <a:ext cx="4841630" cy="307777"/>
          </a:xfrm>
          <a:prstGeom prst="rect">
            <a:avLst/>
          </a:prstGeom>
          <a:noFill/>
        </p:spPr>
        <p:txBody>
          <a:bodyPr wrap="square" rtlCol="0">
            <a:spAutoFit/>
          </a:bodyPr>
          <a:lstStyle/>
          <a:p>
            <a:r>
              <a:rPr lang="en-US" sz="1400" b="1">
                <a:solidFill>
                  <a:schemeClr val="accent1">
                    <a:lumMod val="75000"/>
                  </a:schemeClr>
                </a:solidFill>
                <a:latin typeface="Arial" panose="020B0604020202020204" pitchFamily="34" charset="0"/>
                <a:cs typeface="Arial" panose="020B0604020202020204" pitchFamily="34" charset="0"/>
              </a:rPr>
              <a:t>Aims for the next academic year (2026/2027)</a:t>
            </a:r>
          </a:p>
        </p:txBody>
      </p:sp>
      <p:sp>
        <p:nvSpPr>
          <p:cNvPr id="2" name="TextBox 1">
            <a:extLst>
              <a:ext uri="{FF2B5EF4-FFF2-40B4-BE49-F238E27FC236}">
                <a16:creationId xmlns:a16="http://schemas.microsoft.com/office/drawing/2014/main" id="{22A10B7F-5BB2-4F45-07AE-4E3D5F5F2960}"/>
              </a:ext>
            </a:extLst>
          </p:cNvPr>
          <p:cNvSpPr txBox="1"/>
          <p:nvPr/>
        </p:nvSpPr>
        <p:spPr>
          <a:xfrm>
            <a:off x="87925" y="607519"/>
            <a:ext cx="5943964" cy="3453381"/>
          </a:xfrm>
          <a:prstGeom prst="rect">
            <a:avLst/>
          </a:prstGeom>
          <a:solidFill>
            <a:srgbClr val="F3F3ED"/>
          </a:solidFill>
        </p:spPr>
        <p:txBody>
          <a:bodyPr wrap="square" rtlCol="0">
            <a:spAutoFit/>
          </a:bodyPr>
          <a:lstStyle/>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Think about specific areas of need such as </a:t>
            </a:r>
            <a:r>
              <a:rPr lang="en-US" sz="1000" b="1">
                <a:latin typeface="Arial" panose="020B0604020202020204" pitchFamily="34" charset="0"/>
                <a:cs typeface="Arial" panose="020B0604020202020204" pitchFamily="34" charset="0"/>
              </a:rPr>
              <a:t>inactive girls, SEND and disadvantaged pupils</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endParaRPr lang="en-US" sz="1000">
              <a:latin typeface="Arial" panose="020B0604020202020204" pitchFamily="34" charset="0"/>
              <a:cs typeface="Arial" panose="020B0604020202020204" pitchFamily="34" charset="0"/>
            </a:endParaRPr>
          </a:p>
          <a:p>
            <a:pPr>
              <a:lnSpc>
                <a:spcPct val="124000"/>
              </a:lnSpc>
            </a:pPr>
            <a:r>
              <a:rPr lang="en-US" sz="1000">
                <a:latin typeface="Arial" panose="020B0604020202020204" pitchFamily="34" charset="0"/>
                <a:cs typeface="Arial" panose="020B0604020202020204" pitchFamily="34" charset="0"/>
              </a:rPr>
              <a:t>Consider which of the 5 key areas improvements will be focusing on:</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increase all staff’s confidence, knowledge and skills in teaching PE and sporting activities</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increase all pupils’ engagement in regular physical activity and sporting activities</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raise the profile of PE and sport across the school, to support whole school improvement</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offer a broader and more equal experience of a range of sports and physical activities to all pupils, and ensure equal access to sport for boys and girls</a:t>
            </a:r>
          </a:p>
          <a:p>
            <a:pPr marL="285750" lvl="0" indent="-285750">
              <a:buFont typeface="Arial" panose="020B0604020202020204" pitchFamily="34" charset="0"/>
              <a:buChar char="•"/>
            </a:pPr>
            <a:r>
              <a:rPr lang="en-GB" sz="1000" i="1">
                <a:solidFill>
                  <a:schemeClr val="accent1">
                    <a:lumMod val="75000"/>
                  </a:schemeClr>
                </a:solidFill>
                <a:latin typeface="Arial" panose="020B0604020202020204" pitchFamily="34" charset="0"/>
                <a:cs typeface="Arial" panose="020B0604020202020204" pitchFamily="34" charset="0"/>
              </a:rPr>
              <a:t>increase participation in competitive sport</a:t>
            </a:r>
          </a:p>
          <a:p>
            <a:pPr marL="285750" lvl="0" indent="-285750">
              <a:buFont typeface="Arial" panose="020B0604020202020204" pitchFamily="34" charset="0"/>
              <a:buChar char="•"/>
            </a:pPr>
            <a:endParaRPr lang="en-GB" sz="1000">
              <a:latin typeface="Arial" panose="020B0604020202020204" pitchFamily="34" charset="0"/>
              <a:cs typeface="Arial" panose="020B0604020202020204" pitchFamily="34" charset="0"/>
            </a:endParaRP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Please aim to use this as a live working document through the year. </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Keep returning to this to evidence adaptations and progress made through the PESSPA opportunities you provide.</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There is no set number of objectives you must have. </a:t>
            </a:r>
          </a:p>
          <a:p>
            <a:pPr marL="171450" indent="-171450">
              <a:lnSpc>
                <a:spcPct val="124000"/>
              </a:lnSpc>
              <a:buFont typeface="Arial" panose="020B0604020202020204" pitchFamily="34" charset="0"/>
              <a:buChar char="•"/>
            </a:pPr>
            <a:r>
              <a:rPr lang="en-US" sz="1000">
                <a:latin typeface="Arial" panose="020B0604020202020204" pitchFamily="34" charset="0"/>
                <a:cs typeface="Arial" panose="020B0604020202020204" pitchFamily="34" charset="0"/>
              </a:rPr>
              <a:t>Make as many or as few as you see fit that will support your aims for the year ahead</a:t>
            </a:r>
            <a:endParaRPr lang="en-GB" sz="1000">
              <a:latin typeface="Arial" panose="020B0604020202020204" pitchFamily="34" charset="0"/>
              <a:cs typeface="Arial" panose="020B0604020202020204" pitchFamily="34" charset="0"/>
            </a:endParaRPr>
          </a:p>
        </p:txBody>
      </p:sp>
      <p:sp>
        <p:nvSpPr>
          <p:cNvPr id="6" name="Freeform 2">
            <a:extLst>
              <a:ext uri="{FF2B5EF4-FFF2-40B4-BE49-F238E27FC236}">
                <a16:creationId xmlns:a16="http://schemas.microsoft.com/office/drawing/2014/main" id="{4E87BD1E-E3E4-6098-5B1A-99EF834298A4}"/>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370105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4783345-C545-CED1-568E-A1725BB54AFE}"/>
              </a:ext>
            </a:extLst>
          </p:cNvPr>
          <p:cNvSpPr txBox="1"/>
          <p:nvPr/>
        </p:nvSpPr>
        <p:spPr>
          <a:xfrm>
            <a:off x="0" y="181315"/>
            <a:ext cx="4919224" cy="461665"/>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a:p>
            <a:r>
              <a:rPr lang="en-US" sz="1000" b="1" dirty="0">
                <a:latin typeface="Arial" panose="020B0604020202020204" pitchFamily="34" charset="0"/>
                <a:cs typeface="Arial" panose="020B0604020202020204" pitchFamily="34" charset="0"/>
              </a:rPr>
              <a:t>Swimming and water safety </a:t>
            </a:r>
            <a:endParaRPr lang="en-US" sz="1050" b="1" dirty="0">
              <a:latin typeface="Calibri" panose="020F0502020204030204" pitchFamily="34" charset="0"/>
              <a:cs typeface="Calibri" panose="020F0502020204030204" pitchFamily="34" charset="0"/>
            </a:endParaRPr>
          </a:p>
        </p:txBody>
      </p:sp>
      <p:graphicFrame>
        <p:nvGraphicFramePr>
          <p:cNvPr id="6" name="Table 5">
            <a:extLst>
              <a:ext uri="{FF2B5EF4-FFF2-40B4-BE49-F238E27FC236}">
                <a16:creationId xmlns:a16="http://schemas.microsoft.com/office/drawing/2014/main" id="{BE1EF9C8-67C3-1A01-17D9-F715E8D2D794}"/>
              </a:ext>
            </a:extLst>
          </p:cNvPr>
          <p:cNvGraphicFramePr>
            <a:graphicFrameLocks noGrp="1"/>
          </p:cNvGraphicFramePr>
          <p:nvPr>
            <p:extLst>
              <p:ext uri="{D42A27DB-BD31-4B8C-83A1-F6EECF244321}">
                <p14:modId xmlns:p14="http://schemas.microsoft.com/office/powerpoint/2010/main" val="2638609233"/>
              </p:ext>
            </p:extLst>
          </p:nvPr>
        </p:nvGraphicFramePr>
        <p:xfrm>
          <a:off x="45499" y="1320356"/>
          <a:ext cx="6028815" cy="2164080"/>
        </p:xfrm>
        <a:graphic>
          <a:graphicData uri="http://schemas.openxmlformats.org/drawingml/2006/table">
            <a:tbl>
              <a:tblPr firstRow="1" bandRow="1">
                <a:tableStyleId>{5C22544A-7EE6-4342-B048-85BDC9FD1C3A}</a:tableStyleId>
              </a:tblPr>
              <a:tblGrid>
                <a:gridCol w="1314378">
                  <a:extLst>
                    <a:ext uri="{9D8B030D-6E8A-4147-A177-3AD203B41FA5}">
                      <a16:colId xmlns:a16="http://schemas.microsoft.com/office/drawing/2014/main" val="1397519339"/>
                    </a:ext>
                  </a:extLst>
                </a:gridCol>
                <a:gridCol w="2836985">
                  <a:extLst>
                    <a:ext uri="{9D8B030D-6E8A-4147-A177-3AD203B41FA5}">
                      <a16:colId xmlns:a16="http://schemas.microsoft.com/office/drawing/2014/main" val="279180329"/>
                    </a:ext>
                  </a:extLst>
                </a:gridCol>
                <a:gridCol w="1877452">
                  <a:extLst>
                    <a:ext uri="{9D8B030D-6E8A-4147-A177-3AD203B41FA5}">
                      <a16:colId xmlns:a16="http://schemas.microsoft.com/office/drawing/2014/main" val="1532179531"/>
                    </a:ext>
                  </a:extLst>
                </a:gridCol>
              </a:tblGrid>
              <a:tr h="0">
                <a:tc gridSpan="3">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solidFill>
                            <a:srgbClr val="FF0000"/>
                          </a:solidFill>
                          <a:latin typeface="Arial" panose="020B0604020202020204" pitchFamily="34" charset="0"/>
                          <a:cs typeface="Arial" panose="020B0604020202020204" pitchFamily="34" charset="0"/>
                        </a:rPr>
                        <a:t>Look at the attainment of your current year 6 cohort. Complete by July 31, 2027.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pPr algn="ct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36162019"/>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hlinkClick r:id="rId2"/>
                        </a:rPr>
                        <a:t>Swimming and Water Safety</a:t>
                      </a:r>
                      <a:endParaRPr lang="en-GB" sz="7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Arial" panose="020B0604020202020204" pitchFamily="34" charset="0"/>
                          <a:ea typeface="+mn-ea"/>
                          <a:cs typeface="Arial" panose="020B0604020202020204" pitchFamily="34" charset="0"/>
                        </a:rPr>
                        <a:t>What went well? Supporting evidence?</a:t>
                      </a:r>
                      <a:r>
                        <a:rPr lang="en-GB" sz="700">
                          <a:solidFill>
                            <a:sysClr val="windowText" lastClr="000000"/>
                          </a:solidFill>
                          <a:effectLst/>
                          <a:latin typeface="Arial" panose="020B0604020202020204" pitchFamily="34" charset="0"/>
                          <a:cs typeface="Arial" panose="020B0604020202020204" pitchFamily="34" charset="0"/>
                        </a:rPr>
                        <a:t> </a:t>
                      </a: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Arial" panose="020B0604020202020204" pitchFamily="34" charset="0"/>
                          <a:cs typeface="Arial" panose="020B0604020202020204" pitchFamily="34" charset="0"/>
                        </a:rPr>
                        <a:t>What didn't go well? Supporting evidence? </a:t>
                      </a:r>
                      <a:endParaRPr lang="en-GB" sz="7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ea typeface="Calibri" panose="020F0502020204030204" pitchFamily="34" charset="0"/>
                          <a:cs typeface="Arial" panose="020B0604020202020204" pitchFamily="34" charset="0"/>
                        </a:rPr>
                        <a:t>1. </a:t>
                      </a:r>
                      <a:r>
                        <a:rPr lang="en-US" sz="700">
                          <a:effectLst/>
                          <a:latin typeface="Arial" panose="020B0604020202020204" pitchFamily="34" charset="0"/>
                          <a:ea typeface="Calibri" panose="020F0502020204030204" pitchFamily="34" charset="0"/>
                          <a:cs typeface="Arial" panose="020B0604020202020204" pitchFamily="34" charset="0"/>
                        </a:rPr>
                        <a:t>Swim competently, confidently and proficiently over a distance of at least 25 metres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endParaRPr lang="en-US" sz="700" dirty="0">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endParaRPr lang="en-US" sz="700">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4098148111"/>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ea typeface="Calibri" panose="020F0502020204030204" pitchFamily="34" charset="0"/>
                          <a:cs typeface="Arial" panose="020B0604020202020204" pitchFamily="34" charset="0"/>
                        </a:rPr>
                        <a:t>2. </a:t>
                      </a:r>
                      <a:r>
                        <a:rPr lang="en-US" sz="700">
                          <a:effectLst/>
                          <a:latin typeface="Arial" panose="020B0604020202020204" pitchFamily="34" charset="0"/>
                          <a:ea typeface="Calibri" panose="020F0502020204030204" pitchFamily="34" charset="0"/>
                          <a:cs typeface="Arial" panose="020B060402020202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700">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endParaRPr lang="en-US" sz="700">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7850329"/>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Arial" panose="020B0604020202020204" pitchFamily="34" charset="0"/>
                          <a:ea typeface="Calibri" panose="020F0502020204030204" pitchFamily="34" charset="0"/>
                          <a:cs typeface="Arial" panose="020B0604020202020204" pitchFamily="34" charset="0"/>
                        </a:rPr>
                        <a:t>3. </a:t>
                      </a:r>
                      <a:r>
                        <a:rPr lang="en-US" sz="700">
                          <a:effectLst/>
                          <a:latin typeface="Arial" panose="020B0604020202020204" pitchFamily="34" charset="0"/>
                          <a:ea typeface="Calibri" panose="020F0502020204030204" pitchFamily="34" charset="0"/>
                          <a:cs typeface="Arial" panose="020B0604020202020204" pitchFamily="34" charset="0"/>
                        </a:rPr>
                        <a:t>Perform safe self-rescue in different water-based situations</a:t>
                      </a:r>
                      <a:endParaRPr lang="en-GB" sz="700">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endParaRPr lang="en-US" sz="700">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buFont typeface="Arial" panose="020B0604020202020204" pitchFamily="34" charset="0"/>
                        <a:buChar char="•"/>
                      </a:pPr>
                      <a:endParaRPr lang="en-US" sz="700" dirty="0">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873458530"/>
                  </a:ext>
                </a:extLst>
              </a:tr>
            </a:tbl>
          </a:graphicData>
        </a:graphic>
      </p:graphicFrame>
      <p:graphicFrame>
        <p:nvGraphicFramePr>
          <p:cNvPr id="9" name="Table 8">
            <a:extLst>
              <a:ext uri="{FF2B5EF4-FFF2-40B4-BE49-F238E27FC236}">
                <a16:creationId xmlns:a16="http://schemas.microsoft.com/office/drawing/2014/main" id="{4CFC7FFE-6C6A-4605-36D2-91D9103DB418}"/>
              </a:ext>
            </a:extLst>
          </p:cNvPr>
          <p:cNvGraphicFramePr>
            <a:graphicFrameLocks noGrp="1"/>
          </p:cNvGraphicFramePr>
          <p:nvPr>
            <p:extLst>
              <p:ext uri="{D42A27DB-BD31-4B8C-83A1-F6EECF244321}">
                <p14:modId xmlns:p14="http://schemas.microsoft.com/office/powerpoint/2010/main" val="79427700"/>
              </p:ext>
            </p:extLst>
          </p:nvPr>
        </p:nvGraphicFramePr>
        <p:xfrm>
          <a:off x="45499" y="631509"/>
          <a:ext cx="6028815" cy="640080"/>
        </p:xfrm>
        <a:graphic>
          <a:graphicData uri="http://schemas.openxmlformats.org/drawingml/2006/table">
            <a:tbl>
              <a:tblPr firstRow="1" bandRow="1">
                <a:tableStyleId>{5C22544A-7EE6-4342-B048-85BDC9FD1C3A}</a:tableStyleId>
              </a:tblPr>
              <a:tblGrid>
                <a:gridCol w="4847241">
                  <a:extLst>
                    <a:ext uri="{9D8B030D-6E8A-4147-A177-3AD203B41FA5}">
                      <a16:colId xmlns:a16="http://schemas.microsoft.com/office/drawing/2014/main" val="2368774985"/>
                    </a:ext>
                  </a:extLst>
                </a:gridCol>
                <a:gridCol w="367734">
                  <a:extLst>
                    <a:ext uri="{9D8B030D-6E8A-4147-A177-3AD203B41FA5}">
                      <a16:colId xmlns:a16="http://schemas.microsoft.com/office/drawing/2014/main" val="3519249617"/>
                    </a:ext>
                  </a:extLst>
                </a:gridCol>
                <a:gridCol w="500361">
                  <a:extLst>
                    <a:ext uri="{9D8B030D-6E8A-4147-A177-3AD203B41FA5}">
                      <a16:colId xmlns:a16="http://schemas.microsoft.com/office/drawing/2014/main" val="1929905500"/>
                    </a:ext>
                  </a:extLst>
                </a:gridCol>
                <a:gridCol w="313479">
                  <a:extLst>
                    <a:ext uri="{9D8B030D-6E8A-4147-A177-3AD203B41FA5}">
                      <a16:colId xmlns:a16="http://schemas.microsoft.com/office/drawing/2014/main" val="302689717"/>
                    </a:ext>
                  </a:extLst>
                </a:gridCol>
              </a:tblGrid>
              <a:tr h="147399">
                <a:tc>
                  <a:txBody>
                    <a:bodyPr/>
                    <a:lstStyle/>
                    <a:p>
                      <a:r>
                        <a:rPr lang="en-GB" sz="600">
                          <a:latin typeface="Arial" panose="020B0604020202020204" pitchFamily="34" charset="0"/>
                          <a:cs typeface="Arial" panose="020B0604020202020204" pitchFamily="34" charset="0"/>
                        </a:rPr>
                        <a:t>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r>
                        <a:rPr lang="en-GB" sz="600">
                          <a:latin typeface="Arial" panose="020B0604020202020204" pitchFamily="34" charset="0"/>
                          <a:cs typeface="Arial" panose="020B0604020202020204" pitchFamily="34" charset="0"/>
                        </a:rPr>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r>
                        <a:rPr lang="en-GB" sz="600">
                          <a:latin typeface="Arial" panose="020B0604020202020204" pitchFamily="34" charset="0"/>
                          <a:cs typeface="Arial" panose="020B0604020202020204" pitchFamily="34" charset="0"/>
                        </a:rPr>
                        <a:t>Partly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r>
                        <a:rPr lang="en-GB" sz="600">
                          <a:latin typeface="Arial" panose="020B0604020202020204" pitchFamily="34" charset="0"/>
                          <a:cs typeface="Arial" panose="020B0604020202020204" pitchFamily="34" charset="0"/>
                        </a:rPr>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2716496856"/>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a:latin typeface="Arial" panose="020B0604020202020204" pitchFamily="34" charset="0"/>
                          <a:cs typeface="Arial" panose="020B0604020202020204" pitchFamily="34" charset="0"/>
                        </a:rPr>
                        <a:t>Do you have effective data collection systems in place to record and evidence that swimming and water safety provision is on track to meet national curriculum requirements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131531387"/>
                  </a:ext>
                </a:extLst>
              </a:tr>
              <a:tr h="159857">
                <a:tc>
                  <a:txBody>
                    <a:bodyPr/>
                    <a:lstStyle/>
                    <a:p>
                      <a:r>
                        <a:rPr lang="en-US" sz="600" kern="1200">
                          <a:solidFill>
                            <a:schemeClr val="dk1"/>
                          </a:solidFill>
                          <a:latin typeface="Arial" panose="020B0604020202020204" pitchFamily="34" charset="0"/>
                          <a:ea typeface="+mn-ea"/>
                          <a:cs typeface="Arial" panose="020B0604020202020204" pitchFamily="34" charset="0"/>
                        </a:rPr>
                        <a:t>Will any of your year 6 group be accessing top up swimming to enable them to achieve the outcomes below?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tc>
                  <a:txBody>
                    <a:bodyPr/>
                    <a:lstStyle/>
                    <a:p>
                      <a:endParaRPr lang="en-GB" sz="6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878708831"/>
                  </a:ext>
                </a:extLst>
              </a:tr>
            </a:tbl>
          </a:graphicData>
        </a:graphic>
      </p:graphicFrame>
      <p:sp>
        <p:nvSpPr>
          <p:cNvPr id="5" name="Freeform 2">
            <a:extLst>
              <a:ext uri="{FF2B5EF4-FFF2-40B4-BE49-F238E27FC236}">
                <a16:creationId xmlns:a16="http://schemas.microsoft.com/office/drawing/2014/main" id="{1B34E4BE-5A59-5235-17BD-19041E1BD891}"/>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sz="602"/>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1700866105"/>
              </p:ext>
            </p:extLst>
          </p:nvPr>
        </p:nvGraphicFramePr>
        <p:xfrm>
          <a:off x="82245" y="700135"/>
          <a:ext cx="5955322" cy="3270767"/>
        </p:xfrm>
        <a:graphic>
          <a:graphicData uri="http://schemas.openxmlformats.org/drawingml/2006/table">
            <a:tbl>
              <a:tblPr firstRow="1" bandRow="1">
                <a:tableStyleId>{5C22544A-7EE6-4342-B048-85BDC9FD1C3A}</a:tableStyleId>
              </a:tblPr>
              <a:tblGrid>
                <a:gridCol w="540660">
                  <a:extLst>
                    <a:ext uri="{9D8B030D-6E8A-4147-A177-3AD203B41FA5}">
                      <a16:colId xmlns:a16="http://schemas.microsoft.com/office/drawing/2014/main" val="1397519339"/>
                    </a:ext>
                  </a:extLst>
                </a:gridCol>
                <a:gridCol w="1595431">
                  <a:extLst>
                    <a:ext uri="{9D8B030D-6E8A-4147-A177-3AD203B41FA5}">
                      <a16:colId xmlns:a16="http://schemas.microsoft.com/office/drawing/2014/main" val="3874769663"/>
                    </a:ext>
                  </a:extLst>
                </a:gridCol>
                <a:gridCol w="1217320">
                  <a:extLst>
                    <a:ext uri="{9D8B030D-6E8A-4147-A177-3AD203B41FA5}">
                      <a16:colId xmlns:a16="http://schemas.microsoft.com/office/drawing/2014/main" val="279180329"/>
                    </a:ext>
                  </a:extLst>
                </a:gridCol>
                <a:gridCol w="2004998">
                  <a:extLst>
                    <a:ext uri="{9D8B030D-6E8A-4147-A177-3AD203B41FA5}">
                      <a16:colId xmlns:a16="http://schemas.microsoft.com/office/drawing/2014/main" val="1419483341"/>
                    </a:ext>
                  </a:extLst>
                </a:gridCol>
                <a:gridCol w="596913">
                  <a:extLst>
                    <a:ext uri="{9D8B030D-6E8A-4147-A177-3AD203B41FA5}">
                      <a16:colId xmlns:a16="http://schemas.microsoft.com/office/drawing/2014/main" val="1532179531"/>
                    </a:ext>
                  </a:extLst>
                </a:gridCol>
              </a:tblGrid>
              <a:tr h="160573">
                <a:tc>
                  <a:txBody>
                    <a:bodyPr/>
                    <a:lstStyle/>
                    <a:p>
                      <a:pPr algn="ctr"/>
                      <a:endParaRPr lang="en-US" sz="4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indent="0" algn="ctr">
                        <a:buFont typeface="Arial" panose="020B0604020202020204" pitchFamily="34" charset="0"/>
                        <a:buNone/>
                      </a:pPr>
                      <a:r>
                        <a:rPr lang="en-US" sz="600">
                          <a:solidFill>
                            <a:sysClr val="windowText" lastClr="000000"/>
                          </a:solidFill>
                          <a:latin typeface="Arial" panose="020B0604020202020204" pitchFamily="34" charset="0"/>
                          <a:cs typeface="Arial" panose="020B060402020202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indent="0" algn="ctr">
                        <a:buFont typeface="Arial" panose="020B0604020202020204" pitchFamily="34" charset="0"/>
                        <a:buNone/>
                      </a:pP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a:solidFill>
                            <a:sysClr val="windowText" lastClr="000000"/>
                          </a:solidFill>
                          <a:effectLst/>
                          <a:latin typeface="Arial" panose="020B0604020202020204" pitchFamily="34" charset="0"/>
                          <a:cs typeface="Arial" panose="020B0604020202020204" pitchFamily="34" charset="0"/>
                        </a:rPr>
                        <a:t>Supporting evidence</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38675785"/>
                  </a:ext>
                </a:extLst>
              </a:tr>
              <a:tr h="121785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effectLst/>
                          <a:latin typeface="Arial" panose="020B0604020202020204" pitchFamily="34" charset="0"/>
                          <a:cs typeface="Arial" panose="020B0604020202020204" pitchFamily="34" charset="0"/>
                        </a:rPr>
                        <a:t>Plan and monitor (Complete now and monitor)</a:t>
                      </a:r>
                    </a:p>
                    <a:p>
                      <a:pPr marL="0" marR="0" lvl="0" indent="0" algn="ctr" defTabSz="575981" rtl="0" eaLnBrk="1" fontAlgn="auto" latinLnBrk="0" hangingPunct="1">
                        <a:lnSpc>
                          <a:spcPct val="100000"/>
                        </a:lnSpc>
                        <a:spcBef>
                          <a:spcPts val="0"/>
                        </a:spcBef>
                        <a:spcAft>
                          <a:spcPts val="0"/>
                        </a:spcAft>
                        <a:buClrTx/>
                        <a:buSzTx/>
                        <a:buFontTx/>
                        <a:buNone/>
                        <a:tabLst/>
                        <a:defRPr/>
                      </a:pPr>
                      <a:br>
                        <a:rPr lang="en-US" sz="500" b="1">
                          <a:effectLst/>
                          <a:latin typeface="Arial" panose="020B0604020202020204" pitchFamily="34" charset="0"/>
                          <a:cs typeface="Arial" panose="020B0604020202020204" pitchFamily="34" charset="0"/>
                        </a:rPr>
                      </a:b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Focus on teacher training ensuring all teachers are confident to enjoy teaching high-quality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Quality of teaching and learning in Physical Education will be developed through bespoke staff CPD for all class teachers. CPD will be delivered by Stride Active and Complete PE.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Ensure scheme of work annual membership is paid to ensure teachers can access High-Quality planning and supporting resources.</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PE resources updated to enable High-Quality teaching to take place.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Staff confidence in January 2026 showed a variety of confidence levels at teaching key skills within the NC. We predict that by July 2027, 100% of staff will feel confident in teaching all areas of the curriculum.</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By July 2027 we predict that all teachers will have been trained and that 100% of all lessons being delivered will be ‘high quality’.</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Pupil voice data from Summer 2026 shows children enjoy PE lessons and have the equipment that they need. By the end of July 2027 pupil voice should show pupils and learning and developing new skills that they can use at a competitive level. Those achieving GDS will rise from 11% to 20% and those achieving EXP will rise from 89% to 100%.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indent="0" algn="l">
                        <a:lnSpc>
                          <a:spcPct val="100000"/>
                        </a:lnSpc>
                        <a:buFont typeface="Arial" panose="020B0604020202020204" pitchFamily="34" charset="0"/>
                        <a:buNone/>
                      </a:pPr>
                      <a:r>
                        <a:rPr lang="en-US" sz="500">
                          <a:solidFill>
                            <a:schemeClr val="tx1"/>
                          </a:solidFill>
                          <a:latin typeface="Arial" panose="020B0604020202020204" pitchFamily="34" charset="0"/>
                          <a:cs typeface="Arial" panose="020B060402020202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1830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US" sz="600" b="1">
                          <a:solidFill>
                            <a:sysClr val="windowText" lastClr="000000"/>
                          </a:solidFill>
                          <a:latin typeface="Arial" panose="020B0604020202020204" pitchFamily="34" charset="0"/>
                          <a:cs typeface="Arial" panose="020B060402020202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GB" sz="600" b="1" kern="1200">
                          <a:solidFill>
                            <a:sysClr val="windowText" lastClr="000000"/>
                          </a:solidFill>
                          <a:effectLst/>
                          <a:latin typeface="Arial" panose="020B0604020202020204" pitchFamily="34" charset="0"/>
                          <a:ea typeface="+mn-ea"/>
                          <a:cs typeface="Arial" panose="020B0604020202020204" pitchFamily="34" charset="0"/>
                        </a:rPr>
                        <a:t>Are the improvements sustainable? How?</a:t>
                      </a:r>
                      <a:endParaRPr lang="en-US" sz="600" b="1">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b="1">
                          <a:solidFill>
                            <a:sysClr val="windowText" lastClr="000000"/>
                          </a:solidFill>
                          <a:effectLst/>
                          <a:latin typeface="Arial" panose="020B0604020202020204" pitchFamily="34" charset="0"/>
                          <a:cs typeface="Arial" panose="020B0604020202020204" pitchFamily="34" charset="0"/>
                        </a:rPr>
                        <a:t>Approx. cost</a:t>
                      </a:r>
                      <a:endPar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33528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4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latin typeface="Arial" panose="020B0604020202020204" pitchFamily="34" charset="0"/>
                          <a:cs typeface="Arial" panose="020B0604020202020204" pitchFamily="34" charset="0"/>
                        </a:rPr>
                        <a:t>Evaluate </a:t>
                      </a: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kern="1200">
                          <a:solidFill>
                            <a:schemeClr val="dk1"/>
                          </a:solidFill>
                          <a:effectLst/>
                          <a:latin typeface="Arial" panose="020B0604020202020204" pitchFamily="34" charset="0"/>
                          <a:ea typeface="+mn-ea"/>
                          <a:cs typeface="Arial" panose="020B0604020202020204" pitchFamily="34" charset="0"/>
                        </a:rPr>
                        <a:t>(to be completed by July 2027)</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indent="0" algn="l">
                        <a:lnSpc>
                          <a:spcPct val="100000"/>
                        </a:lnSpc>
                        <a:buFont typeface="Arial" panose="020B0604020202020204" pitchFamily="34" charset="0"/>
                        <a:buNone/>
                      </a:pPr>
                      <a:r>
                        <a:rPr lang="en-US" sz="500" dirty="0">
                          <a:solidFill>
                            <a:schemeClr val="tx1"/>
                          </a:solidFill>
                          <a:latin typeface="Arial" panose="020B0604020202020204" pitchFamily="34" charset="0"/>
                          <a:cs typeface="Arial" panose="020B0604020202020204" pitchFamily="34" charset="0"/>
                        </a:rPr>
                        <a:t>£150 bespoke teacher CPD in school</a:t>
                      </a:r>
                    </a:p>
                    <a:p>
                      <a:pPr marL="0" indent="0" algn="l">
                        <a:lnSpc>
                          <a:spcPct val="100000"/>
                        </a:lnSpc>
                        <a:buFont typeface="Arial" panose="020B0604020202020204" pitchFamily="34" charset="0"/>
                        <a:buNone/>
                      </a:pPr>
                      <a:endParaRPr lang="en-US" sz="500" dirty="0">
                        <a:solidFill>
                          <a:schemeClr val="tx1"/>
                        </a:solidFill>
                        <a:latin typeface="Arial" panose="020B0604020202020204" pitchFamily="34" charset="0"/>
                        <a:cs typeface="Arial" panose="020B0604020202020204" pitchFamily="34" charset="0"/>
                      </a:endParaRPr>
                    </a:p>
                    <a:p>
                      <a:pPr marL="0" indent="0" algn="l">
                        <a:lnSpc>
                          <a:spcPct val="100000"/>
                        </a:lnSpc>
                        <a:buFont typeface="Arial" panose="020B0604020202020204" pitchFamily="34" charset="0"/>
                        <a:buNone/>
                      </a:pPr>
                      <a:r>
                        <a:rPr lang="en-US" sz="500" dirty="0">
                          <a:solidFill>
                            <a:schemeClr val="tx1"/>
                          </a:solidFill>
                          <a:latin typeface="Arial" panose="020B0604020202020204" pitchFamily="34" charset="0"/>
                          <a:cs typeface="Arial" panose="020B0604020202020204" pitchFamily="34" charset="0"/>
                        </a:rPr>
                        <a:t>£200 additional courses</a:t>
                      </a:r>
                    </a:p>
                    <a:p>
                      <a:pPr marL="0" indent="0" algn="l">
                        <a:lnSpc>
                          <a:spcPct val="100000"/>
                        </a:lnSpc>
                        <a:buFont typeface="Arial" panose="020B0604020202020204" pitchFamily="34" charset="0"/>
                        <a:buNone/>
                      </a:pPr>
                      <a:endParaRPr lang="en-US" sz="500" dirty="0">
                        <a:solidFill>
                          <a:schemeClr val="tx1"/>
                        </a:solidFill>
                        <a:latin typeface="Arial" panose="020B0604020202020204" pitchFamily="34" charset="0"/>
                        <a:cs typeface="Arial" panose="020B0604020202020204" pitchFamily="34" charset="0"/>
                      </a:endParaRPr>
                    </a:p>
                    <a:p>
                      <a:pPr marL="0" indent="0" algn="l">
                        <a:lnSpc>
                          <a:spcPct val="100000"/>
                        </a:lnSpc>
                        <a:buFont typeface="Arial" panose="020B0604020202020204" pitchFamily="34" charset="0"/>
                        <a:buNone/>
                      </a:pPr>
                      <a:r>
                        <a:rPr lang="en-US" sz="500" dirty="0">
                          <a:solidFill>
                            <a:schemeClr val="tx1"/>
                          </a:solidFill>
                          <a:latin typeface="Arial" panose="020B0604020202020204" pitchFamily="34" charset="0"/>
                          <a:cs typeface="Arial" panose="020B0604020202020204" pitchFamily="34" charset="0"/>
                        </a:rPr>
                        <a:t>£550 scheme of work annual membership</a:t>
                      </a:r>
                    </a:p>
                    <a:p>
                      <a:pPr marL="0" indent="0" algn="l">
                        <a:lnSpc>
                          <a:spcPct val="100000"/>
                        </a:lnSpc>
                        <a:buFont typeface="Arial" panose="020B0604020202020204" pitchFamily="34" charset="0"/>
                        <a:buNone/>
                      </a:pPr>
                      <a:endParaRPr lang="en-US" sz="500" dirty="0">
                        <a:solidFill>
                          <a:schemeClr val="tx1"/>
                        </a:solidFill>
                        <a:latin typeface="Arial" panose="020B0604020202020204" pitchFamily="34" charset="0"/>
                        <a:cs typeface="Arial" panose="020B0604020202020204" pitchFamily="34" charset="0"/>
                      </a:endParaRPr>
                    </a:p>
                    <a:p>
                      <a:pPr marL="0" indent="0" algn="l">
                        <a:lnSpc>
                          <a:spcPct val="100000"/>
                        </a:lnSpc>
                        <a:buFont typeface="Arial" panose="020B0604020202020204" pitchFamily="34" charset="0"/>
                        <a:buNone/>
                      </a:pPr>
                      <a:r>
                        <a:rPr lang="en-US" sz="500" dirty="0">
                          <a:solidFill>
                            <a:schemeClr val="tx1"/>
                          </a:solidFill>
                          <a:latin typeface="Arial" panose="020B0604020202020204" pitchFamily="34" charset="0"/>
                          <a:cs typeface="Arial" panose="020B0604020202020204" pitchFamily="34" charset="0"/>
                        </a:rPr>
                        <a:t>£500 updated resources</a:t>
                      </a:r>
                    </a:p>
                    <a:p>
                      <a:pPr marL="0" indent="0" algn="l">
                        <a:lnSpc>
                          <a:spcPct val="100000"/>
                        </a:lnSpc>
                        <a:buFont typeface="Arial" panose="020B0604020202020204" pitchFamily="34" charset="0"/>
                        <a:buNone/>
                      </a:pPr>
                      <a:endParaRPr lang="en-US" sz="500" dirty="0">
                        <a:solidFill>
                          <a:schemeClr val="tx1"/>
                        </a:solidFill>
                        <a:latin typeface="Arial" panose="020B0604020202020204" pitchFamily="34" charset="0"/>
                        <a:cs typeface="Arial" panose="020B0604020202020204" pitchFamily="34" charset="0"/>
                      </a:endParaRPr>
                    </a:p>
                    <a:p>
                      <a:pPr marL="0" indent="0" algn="l">
                        <a:lnSpc>
                          <a:spcPct val="100000"/>
                        </a:lnSpc>
                        <a:buFont typeface="Arial" panose="020B0604020202020204" pitchFamily="34" charset="0"/>
                        <a:buNone/>
                      </a:pPr>
                      <a:r>
                        <a:rPr lang="en-US" sz="500" b="1" dirty="0">
                          <a:solidFill>
                            <a:schemeClr val="tx1"/>
                          </a:solidFill>
                          <a:latin typeface="Arial" panose="020B0604020202020204" pitchFamily="34" charset="0"/>
                          <a:cs typeface="Arial" panose="020B0604020202020204" pitchFamily="34" charset="0"/>
                        </a:rPr>
                        <a:t>Total = £1400</a:t>
                      </a: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bl>
          </a:graphicData>
        </a:graphic>
      </p:graphicFrame>
      <p:sp>
        <p:nvSpPr>
          <p:cNvPr id="7" name="TextBox 6">
            <a:extLst>
              <a:ext uri="{FF2B5EF4-FFF2-40B4-BE49-F238E27FC236}">
                <a16:creationId xmlns:a16="http://schemas.microsoft.com/office/drawing/2014/main" id="{CBC5B746-3FD3-098D-1288-0375EF84AD31}"/>
              </a:ext>
            </a:extLst>
          </p:cNvPr>
          <p:cNvSpPr txBox="1"/>
          <p:nvPr/>
        </p:nvSpPr>
        <p:spPr>
          <a:xfrm>
            <a:off x="0" y="202575"/>
            <a:ext cx="5058508" cy="461665"/>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a:p>
            <a:r>
              <a:rPr lang="en-US" sz="1000" b="1" dirty="0">
                <a:latin typeface="Arial" panose="020B0604020202020204" pitchFamily="34" charset="0"/>
                <a:cs typeface="Arial" panose="020B0604020202020204" pitchFamily="34" charset="0"/>
              </a:rPr>
              <a:t>Provide CPD and support to all staff </a:t>
            </a:r>
            <a:endParaRPr lang="en-US" sz="1000" b="1" dirty="0">
              <a:latin typeface="Calibri" panose="020F0502020204030204" pitchFamily="34" charset="0"/>
              <a:cs typeface="Calibri" panose="020F0502020204030204" pitchFamily="34" charset="0"/>
            </a:endParaRPr>
          </a:p>
        </p:txBody>
      </p:sp>
      <p:sp>
        <p:nvSpPr>
          <p:cNvPr id="5" name="Freeform 2">
            <a:extLst>
              <a:ext uri="{FF2B5EF4-FFF2-40B4-BE49-F238E27FC236}">
                <a16:creationId xmlns:a16="http://schemas.microsoft.com/office/drawing/2014/main" id="{3354FEAB-2556-913E-6BBB-45E011DC32B4}"/>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207046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750157568"/>
              </p:ext>
            </p:extLst>
          </p:nvPr>
        </p:nvGraphicFramePr>
        <p:xfrm>
          <a:off x="88461" y="623209"/>
          <a:ext cx="5942889" cy="3459480"/>
        </p:xfrm>
        <a:graphic>
          <a:graphicData uri="http://schemas.openxmlformats.org/drawingml/2006/table">
            <a:tbl>
              <a:tblPr firstRow="1" bandRow="1">
                <a:tableStyleId>{5C22544A-7EE6-4342-B048-85BDC9FD1C3A}</a:tableStyleId>
              </a:tblPr>
              <a:tblGrid>
                <a:gridCol w="538590">
                  <a:extLst>
                    <a:ext uri="{9D8B030D-6E8A-4147-A177-3AD203B41FA5}">
                      <a16:colId xmlns:a16="http://schemas.microsoft.com/office/drawing/2014/main" val="1397519339"/>
                    </a:ext>
                  </a:extLst>
                </a:gridCol>
                <a:gridCol w="1588075">
                  <a:extLst>
                    <a:ext uri="{9D8B030D-6E8A-4147-A177-3AD203B41FA5}">
                      <a16:colId xmlns:a16="http://schemas.microsoft.com/office/drawing/2014/main" val="3874769663"/>
                    </a:ext>
                  </a:extLst>
                </a:gridCol>
                <a:gridCol w="1546440">
                  <a:extLst>
                    <a:ext uri="{9D8B030D-6E8A-4147-A177-3AD203B41FA5}">
                      <a16:colId xmlns:a16="http://schemas.microsoft.com/office/drawing/2014/main" val="279180329"/>
                    </a:ext>
                  </a:extLst>
                </a:gridCol>
                <a:gridCol w="1492908">
                  <a:extLst>
                    <a:ext uri="{9D8B030D-6E8A-4147-A177-3AD203B41FA5}">
                      <a16:colId xmlns:a16="http://schemas.microsoft.com/office/drawing/2014/main" val="1419483341"/>
                    </a:ext>
                  </a:extLst>
                </a:gridCol>
                <a:gridCol w="776876">
                  <a:extLst>
                    <a:ext uri="{9D8B030D-6E8A-4147-A177-3AD203B41FA5}">
                      <a16:colId xmlns:a16="http://schemas.microsoft.com/office/drawing/2014/main" val="1532179531"/>
                    </a:ext>
                  </a:extLst>
                </a:gridCol>
              </a:tblGrid>
              <a:tr h="137060">
                <a:tc>
                  <a:txBody>
                    <a:bodyPr/>
                    <a:lstStyle/>
                    <a:p>
                      <a:pPr algn="ctr"/>
                      <a:endParaRPr lang="en-US" sz="7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600">
                          <a:solidFill>
                            <a:sysClr val="windowText" lastClr="000000"/>
                          </a:solidFill>
                          <a:latin typeface="Arial" panose="020B0604020202020204" pitchFamily="34" charset="0"/>
                          <a:cs typeface="Arial" panose="020B060402020202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Arial" panose="020B0604020202020204" pitchFamily="34" charset="0"/>
                          <a:cs typeface="Arial" panose="020B0604020202020204" pitchFamily="34" charset="0"/>
                        </a:rPr>
                        <a:t>Supporting evidence</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38675785"/>
                  </a:ext>
                </a:extLst>
              </a:tr>
              <a:tr h="166767">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500" b="1">
                          <a:effectLst/>
                          <a:latin typeface="Arial" panose="020B0604020202020204" pitchFamily="34" charset="0"/>
                          <a:cs typeface="Arial" panose="020B0604020202020204" pitchFamily="34" charset="0"/>
                        </a:rPr>
                        <a:t>Plan and monitor</a:t>
                      </a:r>
                      <a:br>
                        <a:rPr lang="en-US" sz="500" b="1">
                          <a:effectLst/>
                          <a:latin typeface="Arial" panose="020B0604020202020204" pitchFamily="34" charset="0"/>
                          <a:cs typeface="Arial" panose="020B0604020202020204" pitchFamily="34" charset="0"/>
                        </a:rPr>
                      </a:br>
                      <a:r>
                        <a:rPr lang="en-US" sz="500" b="1">
                          <a:effectLst/>
                          <a:latin typeface="Arial" panose="020B0604020202020204" pitchFamily="34" charset="0"/>
                          <a:cs typeface="Arial" panose="020B060402020202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Provide in school opportunities for pupils to access multiple opportunities to be physically active and monitor external physical activity to drive physical activity levels with key focus groups.</a:t>
                      </a:r>
                    </a:p>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a:solidFill>
                            <a:schemeClr val="tx1"/>
                          </a:solidFill>
                          <a:latin typeface="Arial" panose="020B0604020202020204" pitchFamily="34" charset="0"/>
                          <a:cs typeface="Arial" panose="020B0604020202020204" pitchFamily="34" charset="0"/>
                        </a:rPr>
                        <a:t>Therefore,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Increase the number and range of activities and clubs on offer (Pupil Led Games, after school club, games, dance. Parent and child fitness club.)</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Implementation of new extra-curricular timetable.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Develop provision for physical activity at lunchtime by increasing the amount of playground resources to provide playground activity facilitated by lunchtime supervisors and Year 6 Playground Pals</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Equipment and resources to be purchased for facilitation of activity with Playground Pals and independent active play.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Use leadership ideas from scheme of work and Stride Active. Lunchtime supervisors have a bank of ideas from a previous Stride Active session.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In July 2026, only 70% of the school were active for 60 minutes a day, 7 days a week. We aim to achieve 100% of children being active for 60 minutes a day by July 2027 through the continuation of the active zone and new extra curricular opportunities.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We are aiming for 90% of pupils to be active at lunchtime through Playground Pals and the active zone.</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We are aiming boost to the take up of after school clubs by increasing our offer.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500" dirty="0">
                          <a:solidFill>
                            <a:schemeClr val="tx1"/>
                          </a:solidFill>
                          <a:latin typeface="Arial" panose="020B0604020202020204" pitchFamily="34" charset="0"/>
                          <a:cs typeface="Arial" panose="020B0604020202020204" pitchFamily="34" charset="0"/>
                        </a:rPr>
                        <a:t>External physical activity trackers outlining the amount of activity pupils’ access outside of school. </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dirty="0">
                          <a:solidFill>
                            <a:schemeClr val="tx1"/>
                          </a:solidFill>
                          <a:latin typeface="Arial" panose="020B0604020202020204" pitchFamily="34" charset="0"/>
                          <a:cs typeface="Arial" panose="020B0604020202020204" pitchFamily="34" charset="0"/>
                        </a:rPr>
                        <a:t>Extra curricular timetable and participation data.</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dirty="0">
                          <a:solidFill>
                            <a:schemeClr val="tx1"/>
                          </a:solidFill>
                          <a:latin typeface="Arial" panose="020B0604020202020204" pitchFamily="34" charset="0"/>
                          <a:cs typeface="Arial" panose="020B0604020202020204" pitchFamily="34" charset="0"/>
                        </a:rPr>
                        <a:t>Lunchtime participation data, alongside lunchtime activity plan. </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dirty="0">
                          <a:solidFill>
                            <a:schemeClr val="tx1"/>
                          </a:solidFill>
                          <a:latin typeface="Arial" panose="020B0604020202020204" pitchFamily="34" charset="0"/>
                          <a:cs typeface="Arial" panose="020B0604020202020204" pitchFamily="34" charset="0"/>
                        </a:rPr>
                        <a:t>Data for all physical activity level tracked on Complete PE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0">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US" sz="600" b="1">
                          <a:solidFill>
                            <a:sysClr val="windowText" lastClr="000000"/>
                          </a:solidFill>
                          <a:latin typeface="Arial" panose="020B0604020202020204" pitchFamily="34" charset="0"/>
                          <a:cs typeface="Arial" panose="020B060402020202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GB" sz="600" b="1" kern="1200">
                          <a:solidFill>
                            <a:sysClr val="windowText" lastClr="000000"/>
                          </a:solidFill>
                          <a:effectLst/>
                          <a:latin typeface="Arial" panose="020B0604020202020204" pitchFamily="34" charset="0"/>
                          <a:ea typeface="+mn-ea"/>
                          <a:cs typeface="Arial" panose="020B0604020202020204" pitchFamily="34" charset="0"/>
                        </a:rPr>
                        <a:t>Are the improvements sustainable? </a:t>
                      </a:r>
                      <a:endParaRPr lang="en-US" sz="600" b="1">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Arial" panose="020B0604020202020204" pitchFamily="34" charset="0"/>
                          <a:cs typeface="Arial" panose="020B0604020202020204" pitchFamily="34" charset="0"/>
                        </a:rPr>
                        <a:t>Approx. cost</a:t>
                      </a:r>
                      <a:endPar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500" b="1">
                          <a:latin typeface="Arial" panose="020B0604020202020204" pitchFamily="34" charset="0"/>
                          <a:cs typeface="Arial" panose="020B0604020202020204" pitchFamily="34" charset="0"/>
                        </a:rPr>
                        <a:t>Evaluate (</a:t>
                      </a:r>
                      <a:r>
                        <a:rPr lang="en-US" sz="500" b="1" kern="1200">
                          <a:solidFill>
                            <a:schemeClr val="dk1"/>
                          </a:solidFill>
                          <a:effectLst/>
                          <a:latin typeface="Arial" panose="020B0604020202020204" pitchFamily="34" charset="0"/>
                          <a:ea typeface="+mn-ea"/>
                          <a:cs typeface="Arial" panose="020B0604020202020204" pitchFamily="34" charset="0"/>
                        </a:rPr>
                        <a:t>to be completed by July 2027)</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500" dirty="0">
                          <a:solidFill>
                            <a:schemeClr val="tx1"/>
                          </a:solidFill>
                          <a:latin typeface="Arial" panose="020B0604020202020204" pitchFamily="34" charset="0"/>
                          <a:cs typeface="Arial" panose="020B0604020202020204" pitchFamily="34" charset="0"/>
                        </a:rPr>
                        <a:t>£500 new equipment for lunch times and extra curricular clubs.</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dirty="0">
                          <a:solidFill>
                            <a:schemeClr val="tx1"/>
                          </a:solidFill>
                          <a:latin typeface="Arial" panose="020B0604020202020204" pitchFamily="34" charset="0"/>
                          <a:cs typeface="Arial" panose="020B0604020202020204" pitchFamily="34" charset="0"/>
                        </a:rPr>
                        <a:t>£1000 extra curricular instructors </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b="1" dirty="0">
                          <a:solidFill>
                            <a:schemeClr val="tx1"/>
                          </a:solidFill>
                          <a:latin typeface="Arial" panose="020B0604020202020204" pitchFamily="34" charset="0"/>
                          <a:cs typeface="Arial" panose="020B0604020202020204" pitchFamily="34" charset="0"/>
                        </a:rPr>
                        <a:t>Total = £1500</a:t>
                      </a:r>
                    </a:p>
                    <a:p>
                      <a:pPr algn="l">
                        <a:lnSpc>
                          <a:spcPct val="100000"/>
                        </a:lnSpc>
                      </a:pPr>
                      <a:endParaRPr lang="en-US" sz="600" dirty="0">
                        <a:solidFill>
                          <a:schemeClr val="tx1"/>
                        </a:solidFill>
                        <a:latin typeface="Arial" panose="020B0604020202020204" pitchFamily="34" charset="0"/>
                        <a:cs typeface="Arial" panose="020B0604020202020204" pitchFamily="34" charset="0"/>
                      </a:endParaRPr>
                    </a:p>
                    <a:p>
                      <a:pPr algn="l">
                        <a:lnSpc>
                          <a:spcPct val="100000"/>
                        </a:lnSpc>
                      </a:pP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bl>
          </a:graphicData>
        </a:graphic>
      </p:graphicFrame>
      <p:sp>
        <p:nvSpPr>
          <p:cNvPr id="6" name="TextBox 5">
            <a:extLst>
              <a:ext uri="{FF2B5EF4-FFF2-40B4-BE49-F238E27FC236}">
                <a16:creationId xmlns:a16="http://schemas.microsoft.com/office/drawing/2014/main" id="{9FECE768-1CA8-DBE2-7480-6EA64EE2ED4D}"/>
              </a:ext>
            </a:extLst>
          </p:cNvPr>
          <p:cNvSpPr txBox="1"/>
          <p:nvPr/>
        </p:nvSpPr>
        <p:spPr>
          <a:xfrm>
            <a:off x="0" y="161544"/>
            <a:ext cx="5003129" cy="461665"/>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a:p>
            <a:r>
              <a:rPr lang="en-US" sz="1000" b="1" dirty="0">
                <a:latin typeface="Arial" panose="020B0604020202020204" pitchFamily="34" charset="0"/>
                <a:cs typeface="Arial" panose="020B0604020202020204" pitchFamily="34" charset="0"/>
              </a:rPr>
              <a:t>Drive physical activity levels</a:t>
            </a:r>
            <a:endParaRPr lang="en-US" sz="1050" b="1" dirty="0">
              <a:latin typeface="Calibri" panose="020F0502020204030204" pitchFamily="34" charset="0"/>
              <a:cs typeface="Calibri" panose="020F0502020204030204" pitchFamily="34" charset="0"/>
            </a:endParaRPr>
          </a:p>
        </p:txBody>
      </p:sp>
      <p:sp>
        <p:nvSpPr>
          <p:cNvPr id="5" name="Freeform 2">
            <a:extLst>
              <a:ext uri="{FF2B5EF4-FFF2-40B4-BE49-F238E27FC236}">
                <a16:creationId xmlns:a16="http://schemas.microsoft.com/office/drawing/2014/main" id="{39D8ED19-08FF-3532-88CA-15CF5B7E6278}"/>
              </a:ext>
            </a:extLst>
          </p:cNvPr>
          <p:cNvSpPr/>
          <p:nvPr/>
        </p:nvSpPr>
        <p:spPr>
          <a:xfrm>
            <a:off x="5271118" y="72562"/>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1720532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45B4E-BC04-8556-7D7D-C3A6F545F24D}"/>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B33A3E8-A523-BDD4-F09D-CC0DB99B491E}"/>
              </a:ext>
            </a:extLst>
          </p:cNvPr>
          <p:cNvGraphicFramePr>
            <a:graphicFrameLocks noGrp="1"/>
          </p:cNvGraphicFramePr>
          <p:nvPr>
            <p:extLst>
              <p:ext uri="{D42A27DB-BD31-4B8C-83A1-F6EECF244321}">
                <p14:modId xmlns:p14="http://schemas.microsoft.com/office/powerpoint/2010/main" val="4211341273"/>
              </p:ext>
            </p:extLst>
          </p:nvPr>
        </p:nvGraphicFramePr>
        <p:xfrm>
          <a:off x="131579" y="601328"/>
          <a:ext cx="5929253" cy="3312877"/>
        </p:xfrm>
        <a:graphic>
          <a:graphicData uri="http://schemas.openxmlformats.org/drawingml/2006/table">
            <a:tbl>
              <a:tblPr firstRow="1" bandRow="1">
                <a:tableStyleId>{5C22544A-7EE6-4342-B048-85BDC9FD1C3A}</a:tableStyleId>
              </a:tblPr>
              <a:tblGrid>
                <a:gridCol w="531419">
                  <a:extLst>
                    <a:ext uri="{9D8B030D-6E8A-4147-A177-3AD203B41FA5}">
                      <a16:colId xmlns:a16="http://schemas.microsoft.com/office/drawing/2014/main" val="1397519339"/>
                    </a:ext>
                  </a:extLst>
                </a:gridCol>
                <a:gridCol w="1471682">
                  <a:extLst>
                    <a:ext uri="{9D8B030D-6E8A-4147-A177-3AD203B41FA5}">
                      <a16:colId xmlns:a16="http://schemas.microsoft.com/office/drawing/2014/main" val="3874769663"/>
                    </a:ext>
                  </a:extLst>
                </a:gridCol>
                <a:gridCol w="1589788">
                  <a:extLst>
                    <a:ext uri="{9D8B030D-6E8A-4147-A177-3AD203B41FA5}">
                      <a16:colId xmlns:a16="http://schemas.microsoft.com/office/drawing/2014/main" val="279180329"/>
                    </a:ext>
                  </a:extLst>
                </a:gridCol>
                <a:gridCol w="1451738">
                  <a:extLst>
                    <a:ext uri="{9D8B030D-6E8A-4147-A177-3AD203B41FA5}">
                      <a16:colId xmlns:a16="http://schemas.microsoft.com/office/drawing/2014/main" val="1419483341"/>
                    </a:ext>
                  </a:extLst>
                </a:gridCol>
                <a:gridCol w="884626">
                  <a:extLst>
                    <a:ext uri="{9D8B030D-6E8A-4147-A177-3AD203B41FA5}">
                      <a16:colId xmlns:a16="http://schemas.microsoft.com/office/drawing/2014/main" val="1532179531"/>
                    </a:ext>
                  </a:extLst>
                </a:gridCol>
              </a:tblGrid>
              <a:tr h="257004">
                <a:tc>
                  <a:txBody>
                    <a:bodyPr/>
                    <a:lstStyle/>
                    <a:p>
                      <a:pPr algn="ctr"/>
                      <a:endParaRPr lang="en-US" sz="5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600">
                          <a:solidFill>
                            <a:sysClr val="windowText" lastClr="000000"/>
                          </a:solidFill>
                          <a:latin typeface="Arial" panose="020B0604020202020204" pitchFamily="34" charset="0"/>
                          <a:cs typeface="Arial" panose="020B060402020202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a:solidFill>
                            <a:sysClr val="windowText" lastClr="000000"/>
                          </a:solidFill>
                          <a:effectLst/>
                          <a:latin typeface="Arial" panose="020B0604020202020204" pitchFamily="34" charset="0"/>
                          <a:cs typeface="Arial" panose="020B0604020202020204" pitchFamily="34" charset="0"/>
                        </a:rPr>
                        <a:t>Supporting evidence</a:t>
                      </a:r>
                      <a:endParaRPr lang="en-GB" sz="6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38675785"/>
                  </a:ext>
                </a:extLst>
              </a:tr>
              <a:tr h="155689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effectLst/>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effectLst/>
                          <a:latin typeface="Arial" panose="020B0604020202020204" pitchFamily="34" charset="0"/>
                          <a:cs typeface="Arial" panose="020B0604020202020204" pitchFamily="34" charset="0"/>
                        </a:rPr>
                        <a:t>Plan and monitor</a:t>
                      </a:r>
                      <a:br>
                        <a:rPr lang="en-US" sz="500" b="1">
                          <a:effectLst/>
                          <a:latin typeface="Arial" panose="020B0604020202020204" pitchFamily="34" charset="0"/>
                          <a:cs typeface="Arial" panose="020B0604020202020204" pitchFamily="34" charset="0"/>
                        </a:rPr>
                      </a:br>
                      <a:r>
                        <a:rPr lang="en-US" sz="500" b="1">
                          <a:effectLst/>
                          <a:latin typeface="Arial" panose="020B0604020202020204" pitchFamily="34" charset="0"/>
                          <a:cs typeface="Arial" panose="020B060402020202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Ensure all pupils can access competition in school through regular intra school competition, as well as all pupils accessing inter-school competitions against other schools. See school games offer.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Arrange KS1 multi skills session, potentially look at linking with another school to do this.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Participate in events offered in the Stride Active’s competitions package such as netball and multi skills.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Arrange house competition within classes to take place at the end of each unit to celebrate learning.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Arrange all UKS2 to represent school through school games competitions and competition hosted here against other local primary schools.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100% of KS1 to have participated in a competitive sports fixture.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Through new KS2 competitions and opportunities we expect 100% of children to participate in inter house tournaments. </a:t>
                      </a:r>
                    </a:p>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p>
                      <a:pPr marL="171450" indent="-171450" algn="l">
                        <a:lnSpc>
                          <a:spcPct val="100000"/>
                        </a:lnSpc>
                        <a:buFont typeface="Arial" panose="020B0604020202020204" pitchFamily="34" charset="0"/>
                        <a:buChar char="•"/>
                      </a:pPr>
                      <a:r>
                        <a:rPr lang="en-US" sz="500" dirty="0">
                          <a:solidFill>
                            <a:schemeClr val="tx1"/>
                          </a:solidFill>
                          <a:latin typeface="Arial" panose="020B0604020202020204" pitchFamily="34" charset="0"/>
                          <a:cs typeface="Arial" panose="020B0604020202020204" pitchFamily="34" charset="0"/>
                        </a:rPr>
                        <a:t>100% of all pupils will compete once again in an intra-house competition at the end of relevant units and during sports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500" dirty="0">
                          <a:solidFill>
                            <a:schemeClr val="tx1"/>
                          </a:solidFill>
                          <a:latin typeface="Arial" panose="020B0604020202020204" pitchFamily="34" charset="0"/>
                          <a:cs typeface="Arial" panose="020B0604020202020204" pitchFamily="34" charset="0"/>
                        </a:rPr>
                        <a:t>Competition formats and planning for all intra-school lesson level competitions, all inter competitions hosted at our school and sports day. </a:t>
                      </a: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endParaRPr lang="en-US" sz="500" dirty="0">
                        <a:solidFill>
                          <a:schemeClr val="tx1"/>
                        </a:solidFill>
                        <a:latin typeface="Arial" panose="020B0604020202020204" pitchFamily="34" charset="0"/>
                        <a:cs typeface="Arial" panose="020B0604020202020204" pitchFamily="34" charset="0"/>
                      </a:endParaRPr>
                    </a:p>
                    <a:p>
                      <a:pPr algn="l">
                        <a:lnSpc>
                          <a:spcPct val="100000"/>
                        </a:lnSpc>
                      </a:pPr>
                      <a:r>
                        <a:rPr lang="en-US" sz="500" dirty="0">
                          <a:solidFill>
                            <a:schemeClr val="tx1"/>
                          </a:solidFill>
                          <a:latin typeface="Arial" panose="020B0604020202020204" pitchFamily="34" charset="0"/>
                          <a:cs typeface="Arial" panose="020B060402020202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2570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US" sz="600" b="1">
                          <a:solidFill>
                            <a:schemeClr val="tx1"/>
                          </a:solidFill>
                          <a:latin typeface="Arial" panose="020B0604020202020204" pitchFamily="34" charset="0"/>
                          <a:cs typeface="Arial" panose="020B060402020202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indent="0" algn="ctr">
                        <a:buFont typeface="Arial" panose="020B0604020202020204" pitchFamily="34" charset="0"/>
                        <a:buNone/>
                      </a:pPr>
                      <a:r>
                        <a:rPr lang="en-GB" sz="600" b="1" kern="1200">
                          <a:solidFill>
                            <a:schemeClr val="tx1"/>
                          </a:solidFill>
                          <a:effectLst/>
                          <a:latin typeface="Arial" panose="020B0604020202020204" pitchFamily="34" charset="0"/>
                          <a:ea typeface="+mn-ea"/>
                          <a:cs typeface="Arial" panose="020B0604020202020204" pitchFamily="34" charset="0"/>
                        </a:rPr>
                        <a:t>Are the improvements sustainable? How?</a:t>
                      </a:r>
                      <a:endParaRPr lang="en-US" sz="600" b="1">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solidFill>
                            <a:schemeClr val="tx1"/>
                          </a:solidFill>
                          <a:effectLst/>
                          <a:latin typeface="Arial" panose="020B0604020202020204" pitchFamily="34" charset="0"/>
                          <a:ea typeface="Calibri" panose="020F0502020204030204" pitchFamily="34" charset="0"/>
                          <a:cs typeface="Arial" panose="020B060402020202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b="1">
                          <a:solidFill>
                            <a:schemeClr val="tx1"/>
                          </a:solidFill>
                          <a:effectLst/>
                          <a:latin typeface="Arial" panose="020B0604020202020204" pitchFamily="34" charset="0"/>
                          <a:cs typeface="Arial" panose="020B0604020202020204" pitchFamily="34" charset="0"/>
                        </a:rPr>
                        <a:t>Approx. cost</a:t>
                      </a:r>
                      <a:endParaRPr lang="en-GB" sz="600" b="1">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073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a:latin typeface="Arial" panose="020B0604020202020204" pitchFamily="34" charset="0"/>
                        <a:cs typeface="Arial" panose="020B060402020202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a:latin typeface="Arial" panose="020B0604020202020204" pitchFamily="34" charset="0"/>
                          <a:cs typeface="Arial" panose="020B0604020202020204" pitchFamily="34" charset="0"/>
                        </a:rPr>
                        <a:t>Evaluate (</a:t>
                      </a:r>
                      <a:r>
                        <a:rPr lang="en-US" sz="500" b="1" kern="1200">
                          <a:solidFill>
                            <a:schemeClr val="dk1"/>
                          </a:solidFill>
                          <a:effectLst/>
                          <a:latin typeface="Arial" panose="020B0604020202020204" pitchFamily="34" charset="0"/>
                          <a:ea typeface="+mn-ea"/>
                          <a:cs typeface="Arial" panose="020B0604020202020204" pitchFamily="34" charset="0"/>
                        </a:rPr>
                        <a:t>to be completed by July 2027)</a:t>
                      </a:r>
                      <a:endParaRPr lang="en-US" sz="5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600" b="1" dirty="0">
                          <a:solidFill>
                            <a:schemeClr val="tx1"/>
                          </a:solidFill>
                          <a:latin typeface="Arial" panose="020B0604020202020204" pitchFamily="34" charset="0"/>
                          <a:cs typeface="Arial" panose="020B0604020202020204" pitchFamily="34" charset="0"/>
                        </a:rPr>
                        <a:t>£200 for medals and other resources to inspire children to complete. </a:t>
                      </a:r>
                      <a:endParaRPr lang="en-US" sz="600" dirty="0">
                        <a:solidFill>
                          <a:schemeClr val="tx1"/>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672556584"/>
                  </a:ext>
                </a:extLst>
              </a:tr>
            </a:tbl>
          </a:graphicData>
        </a:graphic>
      </p:graphicFrame>
      <p:sp>
        <p:nvSpPr>
          <p:cNvPr id="8" name="TextBox 7">
            <a:extLst>
              <a:ext uri="{FF2B5EF4-FFF2-40B4-BE49-F238E27FC236}">
                <a16:creationId xmlns:a16="http://schemas.microsoft.com/office/drawing/2014/main" id="{F0D6CECF-DD7B-2CE1-18D5-540B1D94DCB8}"/>
              </a:ext>
            </a:extLst>
          </p:cNvPr>
          <p:cNvSpPr txBox="1"/>
          <p:nvPr/>
        </p:nvSpPr>
        <p:spPr>
          <a:xfrm>
            <a:off x="58981" y="162746"/>
            <a:ext cx="4348896" cy="469359"/>
          </a:xfrm>
          <a:prstGeom prst="rect">
            <a:avLst/>
          </a:prstGeom>
          <a:noFill/>
        </p:spPr>
        <p:txBody>
          <a:bodyPr wrap="square" rtlCol="0">
            <a:spAutoFit/>
          </a:bodyPr>
          <a:lstStyle/>
          <a:p>
            <a:r>
              <a:rPr lang="en-US" sz="1400" b="1" dirty="0">
                <a:solidFill>
                  <a:schemeClr val="accent1"/>
                </a:solidFill>
                <a:latin typeface="Arial" panose="020B0604020202020204" pitchFamily="34" charset="0"/>
                <a:cs typeface="Arial" panose="020B0604020202020204" pitchFamily="34" charset="0"/>
              </a:rPr>
              <a:t>Plan, monitor and evaluate (2026/2027)</a:t>
            </a:r>
          </a:p>
          <a:p>
            <a:r>
              <a:rPr lang="en-US" sz="1000" b="1" dirty="0">
                <a:latin typeface="Arial" panose="020B0604020202020204" pitchFamily="34" charset="0"/>
                <a:cs typeface="Arial" panose="020B0604020202020204" pitchFamily="34" charset="0"/>
              </a:rPr>
              <a:t>Develop competition</a:t>
            </a:r>
            <a:endParaRPr lang="en-US" sz="1000" b="1" dirty="0">
              <a:solidFill>
                <a:srgbClr val="FF0000"/>
              </a:solidFill>
              <a:latin typeface="Arial" panose="020B0604020202020204" pitchFamily="34" charset="0"/>
              <a:cs typeface="Arial" panose="020B0604020202020204" pitchFamily="34" charset="0"/>
            </a:endParaRPr>
          </a:p>
        </p:txBody>
      </p:sp>
      <p:sp>
        <p:nvSpPr>
          <p:cNvPr id="5" name="Freeform 2">
            <a:extLst>
              <a:ext uri="{FF2B5EF4-FFF2-40B4-BE49-F238E27FC236}">
                <a16:creationId xmlns:a16="http://schemas.microsoft.com/office/drawing/2014/main" id="{0554593C-518F-BE2E-418E-8F1495E854BC}"/>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886885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E68B8-D342-6F7A-0B62-363DC54F851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4E29115-4245-713D-6472-81B467ED8A5C}"/>
              </a:ext>
            </a:extLst>
          </p:cNvPr>
          <p:cNvSpPr txBox="1"/>
          <p:nvPr/>
        </p:nvSpPr>
        <p:spPr>
          <a:xfrm>
            <a:off x="58616" y="228547"/>
            <a:ext cx="4161692" cy="461665"/>
          </a:xfrm>
          <a:prstGeom prst="rect">
            <a:avLst/>
          </a:prstGeom>
          <a:noFill/>
        </p:spPr>
        <p:txBody>
          <a:bodyPr wrap="square" rtlCol="0">
            <a:spAutoFit/>
          </a:bodyPr>
          <a:lstStyle/>
          <a:p>
            <a:r>
              <a:rPr lang="en-US" sz="1600" b="1">
                <a:solidFill>
                  <a:schemeClr val="accent1">
                    <a:lumMod val="75000"/>
                  </a:schemeClr>
                </a:solidFill>
                <a:latin typeface="Arial" panose="020B0604020202020204" pitchFamily="34" charset="0"/>
                <a:cs typeface="Arial" panose="020B0604020202020204" pitchFamily="34" charset="0"/>
              </a:rPr>
              <a:t>Looking ahead and sustainability </a:t>
            </a:r>
          </a:p>
          <a:p>
            <a:r>
              <a:rPr lang="en-US" sz="800" b="1">
                <a:solidFill>
                  <a:srgbClr val="FF0000"/>
                </a:solidFill>
                <a:latin typeface="Arial" panose="020B0604020202020204" pitchFamily="34" charset="0"/>
                <a:cs typeface="Arial" panose="020B0604020202020204" pitchFamily="34" charset="0"/>
              </a:rPr>
              <a:t>(Example is for reference purposes only)</a:t>
            </a:r>
          </a:p>
        </p:txBody>
      </p:sp>
      <p:graphicFrame>
        <p:nvGraphicFramePr>
          <p:cNvPr id="5" name="Table 4">
            <a:extLst>
              <a:ext uri="{FF2B5EF4-FFF2-40B4-BE49-F238E27FC236}">
                <a16:creationId xmlns:a16="http://schemas.microsoft.com/office/drawing/2014/main" id="{AEF97C4D-58ED-7164-7F44-B1F275A6B74F}"/>
              </a:ext>
            </a:extLst>
          </p:cNvPr>
          <p:cNvGraphicFramePr>
            <a:graphicFrameLocks noGrp="1"/>
          </p:cNvGraphicFramePr>
          <p:nvPr>
            <p:extLst>
              <p:ext uri="{D42A27DB-BD31-4B8C-83A1-F6EECF244321}">
                <p14:modId xmlns:p14="http://schemas.microsoft.com/office/powerpoint/2010/main" val="21478224"/>
              </p:ext>
            </p:extLst>
          </p:nvPr>
        </p:nvGraphicFramePr>
        <p:xfrm>
          <a:off x="128954" y="802147"/>
          <a:ext cx="5890845" cy="2795514"/>
        </p:xfrm>
        <a:graphic>
          <a:graphicData uri="http://schemas.openxmlformats.org/drawingml/2006/table">
            <a:tbl>
              <a:tblPr firstRow="1" bandRow="1">
                <a:tableStyleId>{5C22544A-7EE6-4342-B048-85BDC9FD1C3A}</a:tableStyleId>
              </a:tblPr>
              <a:tblGrid>
                <a:gridCol w="967154">
                  <a:extLst>
                    <a:ext uri="{9D8B030D-6E8A-4147-A177-3AD203B41FA5}">
                      <a16:colId xmlns:a16="http://schemas.microsoft.com/office/drawing/2014/main" val="1397519339"/>
                    </a:ext>
                  </a:extLst>
                </a:gridCol>
                <a:gridCol w="1019907">
                  <a:extLst>
                    <a:ext uri="{9D8B030D-6E8A-4147-A177-3AD203B41FA5}">
                      <a16:colId xmlns:a16="http://schemas.microsoft.com/office/drawing/2014/main" val="279180329"/>
                    </a:ext>
                  </a:extLst>
                </a:gridCol>
                <a:gridCol w="920262">
                  <a:extLst>
                    <a:ext uri="{9D8B030D-6E8A-4147-A177-3AD203B41FA5}">
                      <a16:colId xmlns:a16="http://schemas.microsoft.com/office/drawing/2014/main" val="1419483341"/>
                    </a:ext>
                  </a:extLst>
                </a:gridCol>
                <a:gridCol w="633046">
                  <a:extLst>
                    <a:ext uri="{9D8B030D-6E8A-4147-A177-3AD203B41FA5}">
                      <a16:colId xmlns:a16="http://schemas.microsoft.com/office/drawing/2014/main" val="1750296006"/>
                    </a:ext>
                  </a:extLst>
                </a:gridCol>
                <a:gridCol w="1441939">
                  <a:extLst>
                    <a:ext uri="{9D8B030D-6E8A-4147-A177-3AD203B41FA5}">
                      <a16:colId xmlns:a16="http://schemas.microsoft.com/office/drawing/2014/main" val="1532179531"/>
                    </a:ext>
                  </a:extLst>
                </a:gridCol>
                <a:gridCol w="908537">
                  <a:extLst>
                    <a:ext uri="{9D8B030D-6E8A-4147-A177-3AD203B41FA5}">
                      <a16:colId xmlns:a16="http://schemas.microsoft.com/office/drawing/2014/main" val="4218112393"/>
                    </a:ext>
                  </a:extLst>
                </a:gridCol>
              </a:tblGrid>
              <a:tr h="446576">
                <a:tc>
                  <a:txBody>
                    <a:bodyPr/>
                    <a:lstStyle/>
                    <a:p>
                      <a:pPr algn="ctr"/>
                      <a:r>
                        <a:rPr lang="en-US" sz="600" b="1">
                          <a:solidFill>
                            <a:sysClr val="windowText" lastClr="000000"/>
                          </a:solidFill>
                          <a:latin typeface="Arial" panose="020B0604020202020204" pitchFamily="34" charset="0"/>
                          <a:cs typeface="Arial" panose="020B0604020202020204" pitchFamily="34" charset="0"/>
                        </a:rPr>
                        <a:t>Intent - what is your objective and why?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Arial" panose="020B0604020202020204" pitchFamily="34" charset="0"/>
                          <a:ea typeface="+mn-ea"/>
                          <a:cs typeface="Arial" panose="020B0604020202020204" pitchFamily="34" charset="0"/>
                        </a:rPr>
                        <a:t>Implementation - How will you achieve this?</a:t>
                      </a:r>
                      <a:endParaRPr lang="en-US" sz="600" b="1">
                        <a:solidFill>
                          <a:sysClr val="windowText" lastClr="000000"/>
                        </a:solidFill>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rPr>
                        <a:t>Potential cost?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Arial" panose="020B0604020202020204" pitchFamily="34" charset="0"/>
                          <a:cs typeface="Arial" panose="020B0604020202020204" pitchFamily="34" charset="0"/>
                        </a:rPr>
                        <a:t>What supporting evidence will be necessary? </a:t>
                      </a:r>
                      <a:endParaRPr lang="en-GB" sz="6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fontAlgn="t">
                        <a:lnSpc>
                          <a:spcPct val="119048"/>
                        </a:lnSpc>
                        <a:buNone/>
                      </a:pPr>
                      <a:r>
                        <a:rPr lang="en-GB" sz="600" b="1" i="0">
                          <a:solidFill>
                            <a:schemeClr val="tx1"/>
                          </a:solidFill>
                          <a:effectLst/>
                          <a:latin typeface="Arial" panose="020B0604020202020204" pitchFamily="34" charset="0"/>
                          <a:cs typeface="Arial" panose="020B0604020202020204" pitchFamily="34" charset="0"/>
                        </a:rPr>
                        <a:t>Is this sustainable, or does it require a year-on-year commitment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447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Continue to provide CPD to ensure consistently high-quality PE lessons.</a:t>
                      </a:r>
                      <a:endParaRPr lang="en-US" sz="600">
                        <a:effectLst/>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PE lead to continue attending Stride Active training to be able to provide ongoing support and training in-house.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Continued high-quality practice, maintaining impact data evidence mentioned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600" dirty="0">
                          <a:latin typeface="Arial" panose="020B0604020202020204" pitchFamily="34" charset="0"/>
                          <a:cs typeface="Arial" panose="020B0604020202020204" pitchFamily="34" charset="0"/>
                        </a:rPr>
                        <a:t>£150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Staff confidence surveys, pupil attainment data, pupil voice, learning walks, staff professional development plans.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algn="l">
                        <a:lnSpc>
                          <a:spcPct val="100000"/>
                        </a:lnSpc>
                      </a:pPr>
                      <a:r>
                        <a:rPr lang="en-US" sz="600">
                          <a:latin typeface="Arial" panose="020B0604020202020204" pitchFamily="34" charset="0"/>
                          <a:cs typeface="Arial" panose="020B0604020202020204" pitchFamily="34" charset="0"/>
                        </a:rPr>
                        <a:t>Sustainable.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1968936110"/>
                  </a:ext>
                </a:extLst>
              </a:tr>
              <a:tr h="6975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Focus on lunchtime provision to maximise the offer so all pupils can participate.</a:t>
                      </a:r>
                      <a:endParaRPr lang="en-US" sz="600">
                        <a:effectLst/>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Develop further midday supervisor and play leader training to increase the variety of active opportunities accessible to all pupils at lunchtime.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Maintain the activity level at lunchtime of 90% and / or exceed these.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£300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Pupil activity level, pupil voice, pupil engagement.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Sustainable.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3420514327"/>
                  </a:ext>
                </a:extLst>
              </a:tr>
              <a:tr h="89242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Arial" panose="020B0604020202020204" pitchFamily="34" charset="0"/>
                          <a:cs typeface="Arial" panose="020B0604020202020204" pitchFamily="34" charset="0"/>
                        </a:rPr>
                        <a:t>Develop an OAA course so we can offer a cross curricular approach and push active learning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Speak to organsiastions who offer this and get quotes for a map to be designed.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Active learning across all subjects and OAA used across the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£3000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Arial" panose="020B0604020202020204" pitchFamily="34" charset="0"/>
                          <a:cs typeface="Arial" panose="020B0604020202020204" pitchFamily="34" charset="0"/>
                        </a:rPr>
                        <a:t>Pupil activity level, pupil voice, pupil engagement, teacher voice.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latin typeface="Arial" panose="020B0604020202020204" pitchFamily="34" charset="0"/>
                          <a:cs typeface="Arial" panose="020B0604020202020204" pitchFamily="34" charset="0"/>
                        </a:rPr>
                        <a:t>Sustainable </a:t>
                      </a: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3F3ED"/>
                    </a:solidFill>
                  </a:tcPr>
                </a:tc>
                <a:extLst>
                  <a:ext uri="{0D108BD9-81ED-4DB2-BD59-A6C34878D82A}">
                    <a16:rowId xmlns:a16="http://schemas.microsoft.com/office/drawing/2014/main" val="2993401569"/>
                  </a:ext>
                </a:extLst>
              </a:tr>
            </a:tbl>
          </a:graphicData>
        </a:graphic>
      </p:graphicFrame>
      <p:sp>
        <p:nvSpPr>
          <p:cNvPr id="6" name="Freeform 2">
            <a:extLst>
              <a:ext uri="{FF2B5EF4-FFF2-40B4-BE49-F238E27FC236}">
                <a16:creationId xmlns:a16="http://schemas.microsoft.com/office/drawing/2014/main" id="{9064D067-9FFF-8251-F97C-F1F1155B7FC2}"/>
              </a:ext>
            </a:extLst>
          </p:cNvPr>
          <p:cNvSpPr/>
          <p:nvPr/>
        </p:nvSpPr>
        <p:spPr>
          <a:xfrm>
            <a:off x="5235949" y="154041"/>
            <a:ext cx="668310" cy="394910"/>
          </a:xfrm>
          <a:custGeom>
            <a:avLst/>
            <a:gdLst/>
            <a:ahLst/>
            <a:cxnLst/>
            <a:rect l="l" t="t" r="r" b="b"/>
            <a:pathLst>
              <a:path w="1997128" h="1180121">
                <a:moveTo>
                  <a:pt x="0" y="0"/>
                </a:moveTo>
                <a:lnTo>
                  <a:pt x="1997128" y="0"/>
                </a:lnTo>
                <a:lnTo>
                  <a:pt x="1997128" y="1180121"/>
                </a:lnTo>
                <a:lnTo>
                  <a:pt x="0" y="118012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602"/>
          </a:p>
        </p:txBody>
      </p:sp>
    </p:spTree>
    <p:extLst>
      <p:ext uri="{BB962C8B-B14F-4D97-AF65-F5344CB8AC3E}">
        <p14:creationId xmlns:p14="http://schemas.microsoft.com/office/powerpoint/2010/main" val="27057508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8CCEE5F4EE4FA4EA118EE17E9066D7C" ma:contentTypeVersion="17" ma:contentTypeDescription="Create a new document." ma:contentTypeScope="" ma:versionID="caa28060bdcf2878a7df34d4e66184b3">
  <xsd:schema xmlns:xsd="http://www.w3.org/2001/XMLSchema" xmlns:xs="http://www.w3.org/2001/XMLSchema" xmlns:p="http://schemas.microsoft.com/office/2006/metadata/properties" xmlns:ns2="f55c75ab-2f40-4462-aa12-82a69aee70cf" xmlns:ns3="1a666ebc-6168-4c93-85b5-ef929b5cb784" targetNamespace="http://schemas.microsoft.com/office/2006/metadata/properties" ma:root="true" ma:fieldsID="8d0fc56d92ba8820e6be9eaa3bbb91ce" ns2:_="" ns3:_="">
    <xsd:import namespace="f55c75ab-2f40-4462-aa12-82a69aee70cf"/>
    <xsd:import namespace="1a666ebc-6168-4c93-85b5-ef929b5cb78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5c75ab-2f40-4462-aa12-82a69aee70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7f0709db-9051-4bd5-931d-3c98061d2559"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a666ebc-6168-4c93-85b5-ef929b5cb78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4dce578-4c77-4efc-b214-5f3a2998d160}" ma:internalName="TaxCatchAll" ma:showField="CatchAllData" ma:web="1a666ebc-6168-4c93-85b5-ef929b5cb78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a666ebc-6168-4c93-85b5-ef929b5cb784" xsi:nil="true"/>
    <lcf76f155ced4ddcb4097134ff3c332f xmlns="f55c75ab-2f40-4462-aa12-82a69aee70c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01DA8D-DD3F-4EDD-BBAF-156ACB1BFD6B}">
  <ds:schemaRefs>
    <ds:schemaRef ds:uri="http://schemas.microsoft.com/sharepoint/v3/contenttype/forms"/>
  </ds:schemaRefs>
</ds:datastoreItem>
</file>

<file path=customXml/itemProps2.xml><?xml version="1.0" encoding="utf-8"?>
<ds:datastoreItem xmlns:ds="http://schemas.openxmlformats.org/officeDocument/2006/customXml" ds:itemID="{E9387B21-5B2A-47E2-8FFA-A4328DD173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5c75ab-2f40-4462-aa12-82a69aee70cf"/>
    <ds:schemaRef ds:uri="1a666ebc-6168-4c93-85b5-ef929b5cb7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CF260CE-4686-4DA4-9A79-4547B36123D8}">
  <ds:schemaRefs>
    <ds:schemaRef ds:uri="27d9075e-6bde-410f-97a8-5522e05edc86"/>
    <ds:schemaRef ds:uri="8b432da3-8afe-4474-8162-87b712f8d4c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 ds:uri="a847aa7a-f9c9-47d3-b2b3-17826e03e1d5"/>
    <ds:schemaRef ds:uri="fd2b7871-f53e-4f53-ae74-0faf2ce0a449"/>
    <ds:schemaRef ds:uri="1a666ebc-6168-4c93-85b5-ef929b5cb784"/>
    <ds:schemaRef ds:uri="f55c75ab-2f40-4462-aa12-82a69aee70cf"/>
  </ds:schemaRefs>
</ds:datastoreItem>
</file>

<file path=docMetadata/LabelInfo.xml><?xml version="1.0" encoding="utf-8"?>
<clbl:labelList xmlns:clbl="http://schemas.microsoft.com/office/2020/mipLabelMetadata">
  <clbl:label id="{dbf2ff9d-e249-40e2-b463-0b922d4f2f25}" enabled="1" method="Privileged" siteId="{fad277c9-c60a-4da1-b5f3-b3b8b34a82f9}" removed="0"/>
</clbl:labelList>
</file>

<file path=docProps/app.xml><?xml version="1.0" encoding="utf-8"?>
<Properties xmlns="http://schemas.openxmlformats.org/officeDocument/2006/extended-properties" xmlns:vt="http://schemas.openxmlformats.org/officeDocument/2006/docPropsVTypes">
  <Template>Office Theme</Template>
  <TotalTime>1</TotalTime>
  <Words>3834</Words>
  <Application>Microsoft Office PowerPoint</Application>
  <PresentationFormat>Custom</PresentationFormat>
  <Paragraphs>360</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Aptos Display</vt:lpstr>
      <vt:lpstr>Arial</vt:lpstr>
      <vt:lpstr>Calibri</vt:lpstr>
      <vt:lpstr>Helvetica</vt:lpstr>
      <vt:lpstr>Helvetica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H Burgess</cp:lastModifiedBy>
  <cp:revision>2</cp:revision>
  <dcterms:created xsi:type="dcterms:W3CDTF">2025-10-08T18:09:30Z</dcterms:created>
  <dcterms:modified xsi:type="dcterms:W3CDTF">2026-10-20T12:44:37Z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lassificationContentMarkingFooterLocations">
    <vt:lpwstr>Office Theme:10</vt:lpwstr>
  </property>
  <property fmtid="{D5CDD505-2E9C-101B-9397-08002B2CF9AE}" pid="4" name="ClassificationContentMarkingFooterText">
    <vt:lpwstr>OFFICIAL - FOR PUBLIC RELEASE</vt:lpwstr>
  </property>
  <property fmtid="{D5CDD505-2E9C-101B-9397-08002B2CF9AE}" pid="5" name="ClassificationContentMarkingHeaderLocations">
    <vt:lpwstr>Office Theme:9</vt:lpwstr>
  </property>
  <property fmtid="{D5CDD505-2E9C-101B-9397-08002B2CF9AE}" pid="6" name="ClassificationContentMarkingHeaderText">
    <vt:lpwstr>OFFICIAL - FOR PUBLIC RELEASE</vt:lpwstr>
  </property>
  <property fmtid="{D5CDD505-2E9C-101B-9397-08002B2CF9AE}" pid="7" name="ContentTypeId">
    <vt:lpwstr>0x010100B8CCEE5F4EE4FA4EA118EE17E9066D7C</vt:lpwstr>
  </property>
</Properties>
</file>