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1" r:id="rId7"/>
    <p:sldId id="262" r:id="rId8"/>
    <p:sldId id="258" r:id="rId9"/>
    <p:sldId id="263" r:id="rId10"/>
    <p:sldId id="265" r:id="rId11"/>
    <p:sldId id="264" r:id="rId12"/>
    <p:sldId id="266" r:id="rId13"/>
    <p:sldId id="26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2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Badham" userId="31bc1f64-3579-43ab-9a37-ec7858e5f7af" providerId="ADAL" clId="{526EECED-9EC3-400B-BFDD-06C9D57F49C2}"/>
    <pc:docChg chg="custSel modSld sldOrd">
      <pc:chgData name="Emily Badham" userId="31bc1f64-3579-43ab-9a37-ec7858e5f7af" providerId="ADAL" clId="{526EECED-9EC3-400B-BFDD-06C9D57F49C2}" dt="2024-09-15T14:31:32.034" v="691" actId="1076"/>
      <pc:docMkLst>
        <pc:docMk/>
      </pc:docMkLst>
      <pc:sldChg chg="addSp modSp">
        <pc:chgData name="Emily Badham" userId="31bc1f64-3579-43ab-9a37-ec7858e5f7af" providerId="ADAL" clId="{526EECED-9EC3-400B-BFDD-06C9D57F49C2}" dt="2024-09-15T14:31:32.034" v="691" actId="1076"/>
        <pc:sldMkLst>
          <pc:docMk/>
          <pc:sldMk cId="3928937050" sldId="260"/>
        </pc:sldMkLst>
        <pc:spChg chg="add mod">
          <ac:chgData name="Emily Badham" userId="31bc1f64-3579-43ab-9a37-ec7858e5f7af" providerId="ADAL" clId="{526EECED-9EC3-400B-BFDD-06C9D57F49C2}" dt="2024-09-15T14:31:32.034" v="691" actId="1076"/>
          <ac:spMkLst>
            <pc:docMk/>
            <pc:sldMk cId="3928937050" sldId="260"/>
            <ac:spMk id="5" creationId="{86AB5D2F-D87C-4E92-8032-CC85B06E9C1D}"/>
          </ac:spMkLst>
        </pc:spChg>
      </pc:sldChg>
      <pc:sldChg chg="addSp modSp ord">
        <pc:chgData name="Emily Badham" userId="31bc1f64-3579-43ab-9a37-ec7858e5f7af" providerId="ADAL" clId="{526EECED-9EC3-400B-BFDD-06C9D57F49C2}" dt="2024-09-15T14:28:25.997" v="340" actId="20577"/>
        <pc:sldMkLst>
          <pc:docMk/>
          <pc:sldMk cId="991394755" sldId="265"/>
        </pc:sldMkLst>
        <pc:spChg chg="add mod">
          <ac:chgData name="Emily Badham" userId="31bc1f64-3579-43ab-9a37-ec7858e5f7af" providerId="ADAL" clId="{526EECED-9EC3-400B-BFDD-06C9D57F49C2}" dt="2024-09-15T14:28:25.997" v="340" actId="20577"/>
          <ac:spMkLst>
            <pc:docMk/>
            <pc:sldMk cId="991394755" sldId="265"/>
            <ac:spMk id="5" creationId="{8A035A2E-D768-4F24-871E-F8BACA2E2384}"/>
          </ac:spMkLst>
        </pc:spChg>
      </pc:sldChg>
      <pc:sldChg chg="addSp modSp">
        <pc:chgData name="Emily Badham" userId="31bc1f64-3579-43ab-9a37-ec7858e5f7af" providerId="ADAL" clId="{526EECED-9EC3-400B-BFDD-06C9D57F49C2}" dt="2024-09-15T14:30:56.439" v="650" actId="1076"/>
        <pc:sldMkLst>
          <pc:docMk/>
          <pc:sldMk cId="3218582846" sldId="266"/>
        </pc:sldMkLst>
        <pc:spChg chg="add mod">
          <ac:chgData name="Emily Badham" userId="31bc1f64-3579-43ab-9a37-ec7858e5f7af" providerId="ADAL" clId="{526EECED-9EC3-400B-BFDD-06C9D57F49C2}" dt="2024-09-15T14:30:56.439" v="650" actId="1076"/>
          <ac:spMkLst>
            <pc:docMk/>
            <pc:sldMk cId="3218582846" sldId="266"/>
            <ac:spMk id="5" creationId="{ACEA4EA4-6A30-4C60-90D1-F62564E8955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92F10-2CA3-47EC-9ABF-3AB5D447825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63C7E5A-9D13-4A5C-ABDC-48241AB38B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B9BC758-DFA0-404F-BF93-7CEA0845292E}"/>
              </a:ext>
            </a:extLst>
          </p:cNvPr>
          <p:cNvSpPr>
            <a:spLocks noGrp="1"/>
          </p:cNvSpPr>
          <p:nvPr>
            <p:ph type="dt" sz="half" idx="10"/>
          </p:nvPr>
        </p:nvSpPr>
        <p:spPr/>
        <p:txBody>
          <a:bodyPr/>
          <a:lstStyle/>
          <a:p>
            <a:fld id="{7F14175C-90E3-40CC-83F9-1E77B650A2CF}" type="datetimeFigureOut">
              <a:rPr lang="en-GB" smtClean="0"/>
              <a:t>15/09/2024</a:t>
            </a:fld>
            <a:endParaRPr lang="en-GB"/>
          </a:p>
        </p:txBody>
      </p:sp>
      <p:sp>
        <p:nvSpPr>
          <p:cNvPr id="5" name="Footer Placeholder 4">
            <a:extLst>
              <a:ext uri="{FF2B5EF4-FFF2-40B4-BE49-F238E27FC236}">
                <a16:creationId xmlns:a16="http://schemas.microsoft.com/office/drawing/2014/main" id="{0AC69515-5FC6-455E-A4CB-8646D0A287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99F568-4EDE-4539-9FCF-AF2E6457D8DA}"/>
              </a:ext>
            </a:extLst>
          </p:cNvPr>
          <p:cNvSpPr>
            <a:spLocks noGrp="1"/>
          </p:cNvSpPr>
          <p:nvPr>
            <p:ph type="sldNum" sz="quarter" idx="12"/>
          </p:nvPr>
        </p:nvSpPr>
        <p:spPr/>
        <p:txBody>
          <a:bodyPr/>
          <a:lstStyle/>
          <a:p>
            <a:fld id="{CBC84508-38E5-4D28-A708-15EA593C1352}" type="slidenum">
              <a:rPr lang="en-GB" smtClean="0"/>
              <a:t>‹#›</a:t>
            </a:fld>
            <a:endParaRPr lang="en-GB"/>
          </a:p>
        </p:txBody>
      </p:sp>
    </p:spTree>
    <p:extLst>
      <p:ext uri="{BB962C8B-B14F-4D97-AF65-F5344CB8AC3E}">
        <p14:creationId xmlns:p14="http://schemas.microsoft.com/office/powerpoint/2010/main" val="1651254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EFC88-F535-40D4-93D0-475C1BE1BE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EEA2487-9D5F-48D3-AA50-5D67C555746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9E54D2-214C-4212-8F4C-C1B38138D568}"/>
              </a:ext>
            </a:extLst>
          </p:cNvPr>
          <p:cNvSpPr>
            <a:spLocks noGrp="1"/>
          </p:cNvSpPr>
          <p:nvPr>
            <p:ph type="dt" sz="half" idx="10"/>
          </p:nvPr>
        </p:nvSpPr>
        <p:spPr/>
        <p:txBody>
          <a:bodyPr/>
          <a:lstStyle/>
          <a:p>
            <a:fld id="{7F14175C-90E3-40CC-83F9-1E77B650A2CF}" type="datetimeFigureOut">
              <a:rPr lang="en-GB" smtClean="0"/>
              <a:t>15/09/2024</a:t>
            </a:fld>
            <a:endParaRPr lang="en-GB"/>
          </a:p>
        </p:txBody>
      </p:sp>
      <p:sp>
        <p:nvSpPr>
          <p:cNvPr id="5" name="Footer Placeholder 4">
            <a:extLst>
              <a:ext uri="{FF2B5EF4-FFF2-40B4-BE49-F238E27FC236}">
                <a16:creationId xmlns:a16="http://schemas.microsoft.com/office/drawing/2014/main" id="{32926E69-F99A-4F97-81E4-809F3B5426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225026-5516-4A0C-AE8F-D618C9776D3C}"/>
              </a:ext>
            </a:extLst>
          </p:cNvPr>
          <p:cNvSpPr>
            <a:spLocks noGrp="1"/>
          </p:cNvSpPr>
          <p:nvPr>
            <p:ph type="sldNum" sz="quarter" idx="12"/>
          </p:nvPr>
        </p:nvSpPr>
        <p:spPr/>
        <p:txBody>
          <a:bodyPr/>
          <a:lstStyle/>
          <a:p>
            <a:fld id="{CBC84508-38E5-4D28-A708-15EA593C1352}" type="slidenum">
              <a:rPr lang="en-GB" smtClean="0"/>
              <a:t>‹#›</a:t>
            </a:fld>
            <a:endParaRPr lang="en-GB"/>
          </a:p>
        </p:txBody>
      </p:sp>
    </p:spTree>
    <p:extLst>
      <p:ext uri="{BB962C8B-B14F-4D97-AF65-F5344CB8AC3E}">
        <p14:creationId xmlns:p14="http://schemas.microsoft.com/office/powerpoint/2010/main" val="353171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71980-461B-4803-9D01-21AAA673C3D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51E6C5A-6255-4E3F-AAB6-5DC84CDCBE5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ECAD8EB-20C1-4266-8F23-406EE6E33452}"/>
              </a:ext>
            </a:extLst>
          </p:cNvPr>
          <p:cNvSpPr>
            <a:spLocks noGrp="1"/>
          </p:cNvSpPr>
          <p:nvPr>
            <p:ph type="dt" sz="half" idx="10"/>
          </p:nvPr>
        </p:nvSpPr>
        <p:spPr/>
        <p:txBody>
          <a:bodyPr/>
          <a:lstStyle/>
          <a:p>
            <a:fld id="{7F14175C-90E3-40CC-83F9-1E77B650A2CF}" type="datetimeFigureOut">
              <a:rPr lang="en-GB" smtClean="0"/>
              <a:t>15/09/2024</a:t>
            </a:fld>
            <a:endParaRPr lang="en-GB"/>
          </a:p>
        </p:txBody>
      </p:sp>
      <p:sp>
        <p:nvSpPr>
          <p:cNvPr id="5" name="Footer Placeholder 4">
            <a:extLst>
              <a:ext uri="{FF2B5EF4-FFF2-40B4-BE49-F238E27FC236}">
                <a16:creationId xmlns:a16="http://schemas.microsoft.com/office/drawing/2014/main" id="{3F18D761-F064-4429-BE9B-63576717CB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2C7AEE-C9A0-4E5D-88A0-A3C0AA9ABC62}"/>
              </a:ext>
            </a:extLst>
          </p:cNvPr>
          <p:cNvSpPr>
            <a:spLocks noGrp="1"/>
          </p:cNvSpPr>
          <p:nvPr>
            <p:ph type="sldNum" sz="quarter" idx="12"/>
          </p:nvPr>
        </p:nvSpPr>
        <p:spPr/>
        <p:txBody>
          <a:bodyPr/>
          <a:lstStyle/>
          <a:p>
            <a:fld id="{CBC84508-38E5-4D28-A708-15EA593C1352}" type="slidenum">
              <a:rPr lang="en-GB" smtClean="0"/>
              <a:t>‹#›</a:t>
            </a:fld>
            <a:endParaRPr lang="en-GB"/>
          </a:p>
        </p:txBody>
      </p:sp>
    </p:spTree>
    <p:extLst>
      <p:ext uri="{BB962C8B-B14F-4D97-AF65-F5344CB8AC3E}">
        <p14:creationId xmlns:p14="http://schemas.microsoft.com/office/powerpoint/2010/main" val="3384979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A76AC-13AC-45D2-BA41-78846F23331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D5BAC49-7616-4467-8FCF-84597506C39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EF23441-7F2C-4AFA-B3AF-BB5CDF90E87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A92C608-F1C2-4A55-877D-7CEA98AEA330}"/>
              </a:ext>
            </a:extLst>
          </p:cNvPr>
          <p:cNvSpPr>
            <a:spLocks noGrp="1"/>
          </p:cNvSpPr>
          <p:nvPr>
            <p:ph type="dt" sz="half" idx="10"/>
          </p:nvPr>
        </p:nvSpPr>
        <p:spPr/>
        <p:txBody>
          <a:bodyPr/>
          <a:lstStyle/>
          <a:p>
            <a:fld id="{7F14175C-90E3-40CC-83F9-1E77B650A2CF}" type="datetimeFigureOut">
              <a:rPr lang="en-GB" smtClean="0"/>
              <a:t>15/09/2024</a:t>
            </a:fld>
            <a:endParaRPr lang="en-GB"/>
          </a:p>
        </p:txBody>
      </p:sp>
      <p:sp>
        <p:nvSpPr>
          <p:cNvPr id="6" name="Footer Placeholder 5">
            <a:extLst>
              <a:ext uri="{FF2B5EF4-FFF2-40B4-BE49-F238E27FC236}">
                <a16:creationId xmlns:a16="http://schemas.microsoft.com/office/drawing/2014/main" id="{B3B1EDCA-C900-41C0-AFCC-BAFF92902C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D606D49-75C9-4DD6-A7B3-27F84C855E23}"/>
              </a:ext>
            </a:extLst>
          </p:cNvPr>
          <p:cNvSpPr>
            <a:spLocks noGrp="1"/>
          </p:cNvSpPr>
          <p:nvPr>
            <p:ph type="sldNum" sz="quarter" idx="12"/>
          </p:nvPr>
        </p:nvSpPr>
        <p:spPr/>
        <p:txBody>
          <a:bodyPr/>
          <a:lstStyle/>
          <a:p>
            <a:fld id="{CBC84508-38E5-4D28-A708-15EA593C1352}" type="slidenum">
              <a:rPr lang="en-GB" smtClean="0"/>
              <a:t>‹#›</a:t>
            </a:fld>
            <a:endParaRPr lang="en-GB"/>
          </a:p>
        </p:txBody>
      </p:sp>
    </p:spTree>
    <p:extLst>
      <p:ext uri="{BB962C8B-B14F-4D97-AF65-F5344CB8AC3E}">
        <p14:creationId xmlns:p14="http://schemas.microsoft.com/office/powerpoint/2010/main" val="512657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79EB3-C157-4E04-8F9E-3E502FBDC5D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D13A1A0-F5CD-486E-A16D-0EDE330F9E7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96D369A-97CF-46B2-80C9-41D85809766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61E6B2B-3B41-462B-B31B-0C1EEBE2F95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A48F39D-C275-4ABC-8459-53A000D0916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75CF159-B81A-424F-ACA7-A54FA1C9DF60}"/>
              </a:ext>
            </a:extLst>
          </p:cNvPr>
          <p:cNvSpPr>
            <a:spLocks noGrp="1"/>
          </p:cNvSpPr>
          <p:nvPr>
            <p:ph type="dt" sz="half" idx="10"/>
          </p:nvPr>
        </p:nvSpPr>
        <p:spPr/>
        <p:txBody>
          <a:bodyPr/>
          <a:lstStyle/>
          <a:p>
            <a:fld id="{7F14175C-90E3-40CC-83F9-1E77B650A2CF}" type="datetimeFigureOut">
              <a:rPr lang="en-GB" smtClean="0"/>
              <a:t>15/09/2024</a:t>
            </a:fld>
            <a:endParaRPr lang="en-GB"/>
          </a:p>
        </p:txBody>
      </p:sp>
      <p:sp>
        <p:nvSpPr>
          <p:cNvPr id="8" name="Footer Placeholder 7">
            <a:extLst>
              <a:ext uri="{FF2B5EF4-FFF2-40B4-BE49-F238E27FC236}">
                <a16:creationId xmlns:a16="http://schemas.microsoft.com/office/drawing/2014/main" id="{9497873E-800A-498D-94F0-87F9AB86353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AB40A2E-DBCB-4DBD-BA40-D5576DE53083}"/>
              </a:ext>
            </a:extLst>
          </p:cNvPr>
          <p:cNvSpPr>
            <a:spLocks noGrp="1"/>
          </p:cNvSpPr>
          <p:nvPr>
            <p:ph type="sldNum" sz="quarter" idx="12"/>
          </p:nvPr>
        </p:nvSpPr>
        <p:spPr/>
        <p:txBody>
          <a:bodyPr/>
          <a:lstStyle/>
          <a:p>
            <a:fld id="{CBC84508-38E5-4D28-A708-15EA593C1352}" type="slidenum">
              <a:rPr lang="en-GB" smtClean="0"/>
              <a:t>‹#›</a:t>
            </a:fld>
            <a:endParaRPr lang="en-GB"/>
          </a:p>
        </p:txBody>
      </p:sp>
    </p:spTree>
    <p:extLst>
      <p:ext uri="{BB962C8B-B14F-4D97-AF65-F5344CB8AC3E}">
        <p14:creationId xmlns:p14="http://schemas.microsoft.com/office/powerpoint/2010/main" val="517832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6453A-136F-49C3-A97E-60B23222FC6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A7C3A97-A03F-4C61-BE2B-94203B5F8D45}"/>
              </a:ext>
            </a:extLst>
          </p:cNvPr>
          <p:cNvSpPr>
            <a:spLocks noGrp="1"/>
          </p:cNvSpPr>
          <p:nvPr>
            <p:ph type="dt" sz="half" idx="10"/>
          </p:nvPr>
        </p:nvSpPr>
        <p:spPr/>
        <p:txBody>
          <a:bodyPr/>
          <a:lstStyle/>
          <a:p>
            <a:fld id="{7F14175C-90E3-40CC-83F9-1E77B650A2CF}" type="datetimeFigureOut">
              <a:rPr lang="en-GB" smtClean="0"/>
              <a:t>15/09/2024</a:t>
            </a:fld>
            <a:endParaRPr lang="en-GB"/>
          </a:p>
        </p:txBody>
      </p:sp>
      <p:sp>
        <p:nvSpPr>
          <p:cNvPr id="4" name="Footer Placeholder 3">
            <a:extLst>
              <a:ext uri="{FF2B5EF4-FFF2-40B4-BE49-F238E27FC236}">
                <a16:creationId xmlns:a16="http://schemas.microsoft.com/office/drawing/2014/main" id="{DBB32A0E-6F5A-43C1-B012-479D0CB190D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5C2A48D-2241-421C-9893-99874440E035}"/>
              </a:ext>
            </a:extLst>
          </p:cNvPr>
          <p:cNvSpPr>
            <a:spLocks noGrp="1"/>
          </p:cNvSpPr>
          <p:nvPr>
            <p:ph type="sldNum" sz="quarter" idx="12"/>
          </p:nvPr>
        </p:nvSpPr>
        <p:spPr/>
        <p:txBody>
          <a:bodyPr/>
          <a:lstStyle/>
          <a:p>
            <a:fld id="{CBC84508-38E5-4D28-A708-15EA593C1352}" type="slidenum">
              <a:rPr lang="en-GB" smtClean="0"/>
              <a:t>‹#›</a:t>
            </a:fld>
            <a:endParaRPr lang="en-GB"/>
          </a:p>
        </p:txBody>
      </p:sp>
    </p:spTree>
    <p:extLst>
      <p:ext uri="{BB962C8B-B14F-4D97-AF65-F5344CB8AC3E}">
        <p14:creationId xmlns:p14="http://schemas.microsoft.com/office/powerpoint/2010/main" val="1962945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3F0BA62-1166-4B75-93FA-BAA4BCC2320F}"/>
              </a:ext>
            </a:extLst>
          </p:cNvPr>
          <p:cNvSpPr>
            <a:spLocks noGrp="1"/>
          </p:cNvSpPr>
          <p:nvPr>
            <p:ph type="dt" sz="half" idx="10"/>
          </p:nvPr>
        </p:nvSpPr>
        <p:spPr/>
        <p:txBody>
          <a:bodyPr/>
          <a:lstStyle/>
          <a:p>
            <a:fld id="{7F14175C-90E3-40CC-83F9-1E77B650A2CF}" type="datetimeFigureOut">
              <a:rPr lang="en-GB" smtClean="0"/>
              <a:t>15/09/2024</a:t>
            </a:fld>
            <a:endParaRPr lang="en-GB"/>
          </a:p>
        </p:txBody>
      </p:sp>
      <p:sp>
        <p:nvSpPr>
          <p:cNvPr id="3" name="Footer Placeholder 2">
            <a:extLst>
              <a:ext uri="{FF2B5EF4-FFF2-40B4-BE49-F238E27FC236}">
                <a16:creationId xmlns:a16="http://schemas.microsoft.com/office/drawing/2014/main" id="{8B14CFA8-B65B-414E-87CD-2C6D9B8E479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8296FB2-45D2-4A23-A3BE-FF672E9275EA}"/>
              </a:ext>
            </a:extLst>
          </p:cNvPr>
          <p:cNvSpPr>
            <a:spLocks noGrp="1"/>
          </p:cNvSpPr>
          <p:nvPr>
            <p:ph type="sldNum" sz="quarter" idx="12"/>
          </p:nvPr>
        </p:nvSpPr>
        <p:spPr/>
        <p:txBody>
          <a:bodyPr/>
          <a:lstStyle/>
          <a:p>
            <a:fld id="{CBC84508-38E5-4D28-A708-15EA593C1352}" type="slidenum">
              <a:rPr lang="en-GB" smtClean="0"/>
              <a:t>‹#›</a:t>
            </a:fld>
            <a:endParaRPr lang="en-GB"/>
          </a:p>
        </p:txBody>
      </p:sp>
    </p:spTree>
    <p:extLst>
      <p:ext uri="{BB962C8B-B14F-4D97-AF65-F5344CB8AC3E}">
        <p14:creationId xmlns:p14="http://schemas.microsoft.com/office/powerpoint/2010/main" val="2179654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413CF2-07B1-4C09-83D8-858EC0C21C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1744711-A3F1-42C3-8103-9A397F0B7F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01B1480-D89B-4142-A731-5EADA44CC1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FFB0722-3C5A-4CE4-83CB-646BF044CBA5}"/>
              </a:ext>
            </a:extLst>
          </p:cNvPr>
          <p:cNvSpPr>
            <a:spLocks noGrp="1"/>
          </p:cNvSpPr>
          <p:nvPr>
            <p:ph type="dt" sz="half" idx="10"/>
          </p:nvPr>
        </p:nvSpPr>
        <p:spPr/>
        <p:txBody>
          <a:bodyPr/>
          <a:lstStyle/>
          <a:p>
            <a:fld id="{7F14175C-90E3-40CC-83F9-1E77B650A2CF}" type="datetimeFigureOut">
              <a:rPr lang="en-GB" smtClean="0"/>
              <a:t>15/09/2024</a:t>
            </a:fld>
            <a:endParaRPr lang="en-GB"/>
          </a:p>
        </p:txBody>
      </p:sp>
      <p:sp>
        <p:nvSpPr>
          <p:cNvPr id="6" name="Footer Placeholder 5">
            <a:extLst>
              <a:ext uri="{FF2B5EF4-FFF2-40B4-BE49-F238E27FC236}">
                <a16:creationId xmlns:a16="http://schemas.microsoft.com/office/drawing/2014/main" id="{ED5E8991-3FF1-43B1-80C5-7944F73069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77D813-83EF-4C33-8090-F5170C30643F}"/>
              </a:ext>
            </a:extLst>
          </p:cNvPr>
          <p:cNvSpPr>
            <a:spLocks noGrp="1"/>
          </p:cNvSpPr>
          <p:nvPr>
            <p:ph type="sldNum" sz="quarter" idx="12"/>
          </p:nvPr>
        </p:nvSpPr>
        <p:spPr/>
        <p:txBody>
          <a:bodyPr/>
          <a:lstStyle/>
          <a:p>
            <a:fld id="{CBC84508-38E5-4D28-A708-15EA593C1352}" type="slidenum">
              <a:rPr lang="en-GB" smtClean="0"/>
              <a:t>‹#›</a:t>
            </a:fld>
            <a:endParaRPr lang="en-GB"/>
          </a:p>
        </p:txBody>
      </p:sp>
    </p:spTree>
    <p:extLst>
      <p:ext uri="{BB962C8B-B14F-4D97-AF65-F5344CB8AC3E}">
        <p14:creationId xmlns:p14="http://schemas.microsoft.com/office/powerpoint/2010/main" val="562065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FD67B-6F9B-4A9A-81C6-D63FE05993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BFDD33B-CA1A-4089-BEA2-3856C352F29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A02B431-404D-41BB-806F-B93637E300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7CBEF1F-973B-4961-9A16-25B965FF416D}"/>
              </a:ext>
            </a:extLst>
          </p:cNvPr>
          <p:cNvSpPr>
            <a:spLocks noGrp="1"/>
          </p:cNvSpPr>
          <p:nvPr>
            <p:ph type="dt" sz="half" idx="10"/>
          </p:nvPr>
        </p:nvSpPr>
        <p:spPr/>
        <p:txBody>
          <a:bodyPr/>
          <a:lstStyle/>
          <a:p>
            <a:fld id="{7F14175C-90E3-40CC-83F9-1E77B650A2CF}" type="datetimeFigureOut">
              <a:rPr lang="en-GB" smtClean="0"/>
              <a:t>15/09/2024</a:t>
            </a:fld>
            <a:endParaRPr lang="en-GB"/>
          </a:p>
        </p:txBody>
      </p:sp>
      <p:sp>
        <p:nvSpPr>
          <p:cNvPr id="6" name="Footer Placeholder 5">
            <a:extLst>
              <a:ext uri="{FF2B5EF4-FFF2-40B4-BE49-F238E27FC236}">
                <a16:creationId xmlns:a16="http://schemas.microsoft.com/office/drawing/2014/main" id="{1BA8079D-1776-468D-816D-D5B80143A9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06F7D6-A866-4358-A007-016C2048E921}"/>
              </a:ext>
            </a:extLst>
          </p:cNvPr>
          <p:cNvSpPr>
            <a:spLocks noGrp="1"/>
          </p:cNvSpPr>
          <p:nvPr>
            <p:ph type="sldNum" sz="quarter" idx="12"/>
          </p:nvPr>
        </p:nvSpPr>
        <p:spPr/>
        <p:txBody>
          <a:bodyPr/>
          <a:lstStyle/>
          <a:p>
            <a:fld id="{CBC84508-38E5-4D28-A708-15EA593C1352}" type="slidenum">
              <a:rPr lang="en-GB" smtClean="0"/>
              <a:t>‹#›</a:t>
            </a:fld>
            <a:endParaRPr lang="en-GB"/>
          </a:p>
        </p:txBody>
      </p:sp>
    </p:spTree>
    <p:extLst>
      <p:ext uri="{BB962C8B-B14F-4D97-AF65-F5344CB8AC3E}">
        <p14:creationId xmlns:p14="http://schemas.microsoft.com/office/powerpoint/2010/main" val="28373815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7F667-1112-4ECD-81B3-D487AD95419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67D82C-D537-4379-90C7-30777FFAF39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62BF25-01F2-48D1-B656-A978A9D67374}"/>
              </a:ext>
            </a:extLst>
          </p:cNvPr>
          <p:cNvSpPr>
            <a:spLocks noGrp="1"/>
          </p:cNvSpPr>
          <p:nvPr>
            <p:ph type="dt" sz="half" idx="10"/>
          </p:nvPr>
        </p:nvSpPr>
        <p:spPr/>
        <p:txBody>
          <a:bodyPr/>
          <a:lstStyle/>
          <a:p>
            <a:fld id="{7F14175C-90E3-40CC-83F9-1E77B650A2CF}" type="datetimeFigureOut">
              <a:rPr lang="en-GB" smtClean="0"/>
              <a:t>15/09/2024</a:t>
            </a:fld>
            <a:endParaRPr lang="en-GB"/>
          </a:p>
        </p:txBody>
      </p:sp>
      <p:sp>
        <p:nvSpPr>
          <p:cNvPr id="5" name="Footer Placeholder 4">
            <a:extLst>
              <a:ext uri="{FF2B5EF4-FFF2-40B4-BE49-F238E27FC236}">
                <a16:creationId xmlns:a16="http://schemas.microsoft.com/office/drawing/2014/main" id="{C75F77E5-7024-43B3-BB70-A37CF8A885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D4A68C-BA84-416D-A606-A1305857A8CC}"/>
              </a:ext>
            </a:extLst>
          </p:cNvPr>
          <p:cNvSpPr>
            <a:spLocks noGrp="1"/>
          </p:cNvSpPr>
          <p:nvPr>
            <p:ph type="sldNum" sz="quarter" idx="12"/>
          </p:nvPr>
        </p:nvSpPr>
        <p:spPr/>
        <p:txBody>
          <a:bodyPr/>
          <a:lstStyle/>
          <a:p>
            <a:fld id="{CBC84508-38E5-4D28-A708-15EA593C1352}" type="slidenum">
              <a:rPr lang="en-GB" smtClean="0"/>
              <a:t>‹#›</a:t>
            </a:fld>
            <a:endParaRPr lang="en-GB"/>
          </a:p>
        </p:txBody>
      </p:sp>
    </p:spTree>
    <p:extLst>
      <p:ext uri="{BB962C8B-B14F-4D97-AF65-F5344CB8AC3E}">
        <p14:creationId xmlns:p14="http://schemas.microsoft.com/office/powerpoint/2010/main" val="1044420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9021CC-6145-4FD4-BAA0-33BD9F6DB56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62B444-2F9E-4C00-ACF3-F7E4B35998A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45258E-3A8C-4C94-B8A8-607FD2233F9E}"/>
              </a:ext>
            </a:extLst>
          </p:cNvPr>
          <p:cNvSpPr>
            <a:spLocks noGrp="1"/>
          </p:cNvSpPr>
          <p:nvPr>
            <p:ph type="dt" sz="half" idx="10"/>
          </p:nvPr>
        </p:nvSpPr>
        <p:spPr/>
        <p:txBody>
          <a:bodyPr/>
          <a:lstStyle/>
          <a:p>
            <a:fld id="{7F14175C-90E3-40CC-83F9-1E77B650A2CF}" type="datetimeFigureOut">
              <a:rPr lang="en-GB" smtClean="0"/>
              <a:t>15/09/2024</a:t>
            </a:fld>
            <a:endParaRPr lang="en-GB"/>
          </a:p>
        </p:txBody>
      </p:sp>
      <p:sp>
        <p:nvSpPr>
          <p:cNvPr id="5" name="Footer Placeholder 4">
            <a:extLst>
              <a:ext uri="{FF2B5EF4-FFF2-40B4-BE49-F238E27FC236}">
                <a16:creationId xmlns:a16="http://schemas.microsoft.com/office/drawing/2014/main" id="{8627FB5E-A3A4-413C-A760-890D7A8D0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63D0AD-8769-49DF-BD71-592F8E65FEEA}"/>
              </a:ext>
            </a:extLst>
          </p:cNvPr>
          <p:cNvSpPr>
            <a:spLocks noGrp="1"/>
          </p:cNvSpPr>
          <p:nvPr>
            <p:ph type="sldNum" sz="quarter" idx="12"/>
          </p:nvPr>
        </p:nvSpPr>
        <p:spPr/>
        <p:txBody>
          <a:bodyPr/>
          <a:lstStyle/>
          <a:p>
            <a:fld id="{CBC84508-38E5-4D28-A708-15EA593C1352}" type="slidenum">
              <a:rPr lang="en-GB" smtClean="0"/>
              <a:t>‹#›</a:t>
            </a:fld>
            <a:endParaRPr lang="en-GB"/>
          </a:p>
        </p:txBody>
      </p:sp>
    </p:spTree>
    <p:extLst>
      <p:ext uri="{BB962C8B-B14F-4D97-AF65-F5344CB8AC3E}">
        <p14:creationId xmlns:p14="http://schemas.microsoft.com/office/powerpoint/2010/main" val="1924432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E01914-C588-4638-8BBB-F11485D47C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3C88810-4F4C-4415-BF79-70409FD203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F244EE-D92E-4CAE-AC18-717FA25C89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14175C-90E3-40CC-83F9-1E77B650A2CF}" type="datetimeFigureOut">
              <a:rPr lang="en-GB" smtClean="0"/>
              <a:t>15/09/2024</a:t>
            </a:fld>
            <a:endParaRPr lang="en-GB"/>
          </a:p>
        </p:txBody>
      </p:sp>
      <p:sp>
        <p:nvSpPr>
          <p:cNvPr id="5" name="Footer Placeholder 4">
            <a:extLst>
              <a:ext uri="{FF2B5EF4-FFF2-40B4-BE49-F238E27FC236}">
                <a16:creationId xmlns:a16="http://schemas.microsoft.com/office/drawing/2014/main" id="{6A998AAF-DE0D-48E4-90AF-7952A0CD86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3D918AF-B9CE-421D-8DF6-5F6C6BEED0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C84508-38E5-4D28-A708-15EA593C1352}" type="slidenum">
              <a:rPr lang="en-GB" smtClean="0"/>
              <a:t>‹#›</a:t>
            </a:fld>
            <a:endParaRPr lang="en-GB"/>
          </a:p>
        </p:txBody>
      </p:sp>
    </p:spTree>
    <p:extLst>
      <p:ext uri="{BB962C8B-B14F-4D97-AF65-F5344CB8AC3E}">
        <p14:creationId xmlns:p14="http://schemas.microsoft.com/office/powerpoint/2010/main" val="38320084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mailto:admin@st-francisxaviers.hereford.sch.uk"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mailto:admin@st-francisxaviers.hereford.sch.uk"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BEEE8-0E17-4C1B-994F-D0B340C9158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E46A489-7727-4E69-B608-BC9B284FFCF4}"/>
              </a:ext>
            </a:extLst>
          </p:cNvPr>
          <p:cNvSpPr>
            <a:spLocks noGrp="1"/>
          </p:cNvSpPr>
          <p:nvPr>
            <p:ph type="subTitle" idx="1"/>
          </p:nvPr>
        </p:nvSpPr>
        <p:spPr/>
        <p:txBody>
          <a:bodyPr/>
          <a:lstStyle/>
          <a:p>
            <a:endParaRPr lang="en-GB"/>
          </a:p>
        </p:txBody>
      </p:sp>
      <p:pic>
        <p:nvPicPr>
          <p:cNvPr id="1026" name="Picture 2" descr="33,267 Crayon Border Images, Stock Photos &amp; Vectors | Shutterstock">
            <a:extLst>
              <a:ext uri="{FF2B5EF4-FFF2-40B4-BE49-F238E27FC236}">
                <a16:creationId xmlns:a16="http://schemas.microsoft.com/office/drawing/2014/main" id="{5A90FE46-FAA9-4EA8-8212-2229DAFD95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15"/>
            <a:ext cx="12192000" cy="73847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9268FE4-B53A-4915-87DF-F4EDEBE886FF}"/>
              </a:ext>
            </a:extLst>
          </p:cNvPr>
          <p:cNvSpPr txBox="1"/>
          <p:nvPr/>
        </p:nvSpPr>
        <p:spPr>
          <a:xfrm>
            <a:off x="5592417" y="2032507"/>
            <a:ext cx="6308035" cy="3046988"/>
          </a:xfrm>
          <a:prstGeom prst="rect">
            <a:avLst/>
          </a:prstGeom>
          <a:noFill/>
        </p:spPr>
        <p:txBody>
          <a:bodyPr wrap="square" rtlCol="0">
            <a:spAutoFit/>
          </a:bodyPr>
          <a:lstStyle/>
          <a:p>
            <a:r>
              <a:rPr lang="en-US" sz="9600" dirty="0">
                <a:latin typeface="SassoonPrimary" panose="020B0500000000000000" pitchFamily="34" charset="0"/>
              </a:rPr>
              <a:t>Welcome to Year 1</a:t>
            </a:r>
            <a:endParaRPr lang="en-GB" sz="9600" dirty="0">
              <a:latin typeface="SassoonPrimary" panose="020B0500000000000000" pitchFamily="34" charset="0"/>
            </a:endParaRPr>
          </a:p>
        </p:txBody>
      </p:sp>
    </p:spTree>
    <p:extLst>
      <p:ext uri="{BB962C8B-B14F-4D97-AF65-F5344CB8AC3E}">
        <p14:creationId xmlns:p14="http://schemas.microsoft.com/office/powerpoint/2010/main" val="11367814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BEEE8-0E17-4C1B-994F-D0B340C9158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E46A489-7727-4E69-B608-BC9B284FFCF4}"/>
              </a:ext>
            </a:extLst>
          </p:cNvPr>
          <p:cNvSpPr>
            <a:spLocks noGrp="1"/>
          </p:cNvSpPr>
          <p:nvPr>
            <p:ph type="subTitle" idx="1"/>
          </p:nvPr>
        </p:nvSpPr>
        <p:spPr/>
        <p:txBody>
          <a:bodyPr/>
          <a:lstStyle/>
          <a:p>
            <a:endParaRPr lang="en-GB"/>
          </a:p>
        </p:txBody>
      </p:sp>
      <p:pic>
        <p:nvPicPr>
          <p:cNvPr id="1026" name="Picture 2" descr="33,267 Crayon Border Images, Stock Photos &amp; Vectors | Shutterstock">
            <a:extLst>
              <a:ext uri="{FF2B5EF4-FFF2-40B4-BE49-F238E27FC236}">
                <a16:creationId xmlns:a16="http://schemas.microsoft.com/office/drawing/2014/main" id="{5A90FE46-FAA9-4EA8-8212-2229DAFD95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13"/>
            <a:ext cx="12192000" cy="9170504"/>
          </a:xfrm>
          <a:prstGeom prst="rect">
            <a:avLst/>
          </a:prstGeom>
          <a:noFill/>
          <a:effectLst>
            <a:glow rad="127000">
              <a:schemeClr val="accent1">
                <a:alpha val="0"/>
              </a:schemeClr>
            </a:glow>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F84C396-5646-4CAB-98F9-3F3128B2E20E}"/>
              </a:ext>
            </a:extLst>
          </p:cNvPr>
          <p:cNvSpPr txBox="1"/>
          <p:nvPr/>
        </p:nvSpPr>
        <p:spPr>
          <a:xfrm>
            <a:off x="0" y="1030288"/>
            <a:ext cx="12191999" cy="3416320"/>
          </a:xfrm>
          <a:prstGeom prst="rect">
            <a:avLst/>
          </a:prstGeom>
          <a:noFill/>
        </p:spPr>
        <p:txBody>
          <a:bodyPr wrap="square" rtlCol="0">
            <a:spAutoFit/>
          </a:bodyPr>
          <a:lstStyle/>
          <a:p>
            <a:r>
              <a:rPr lang="en-US" sz="3600" u="sng" dirty="0">
                <a:latin typeface="SassoonPrimary" panose="020B0500000000000000" pitchFamily="34" charset="0"/>
              </a:rPr>
              <a:t>The Year One Team:</a:t>
            </a:r>
          </a:p>
          <a:p>
            <a:endParaRPr lang="en-US" sz="3600" dirty="0">
              <a:latin typeface="SassoonPrimary" panose="020B0500000000000000" pitchFamily="34" charset="0"/>
            </a:endParaRPr>
          </a:p>
          <a:p>
            <a:r>
              <a:rPr lang="en-US" sz="3600" dirty="0">
                <a:latin typeface="SassoonPrimary" panose="020B0500000000000000" pitchFamily="34" charset="0"/>
              </a:rPr>
              <a:t>Teachers:		</a:t>
            </a:r>
            <a:r>
              <a:rPr lang="en-US" sz="3600" dirty="0" err="1">
                <a:latin typeface="SassoonPrimary" panose="020B0500000000000000" pitchFamily="34" charset="0"/>
              </a:rPr>
              <a:t>Mrs</a:t>
            </a:r>
            <a:r>
              <a:rPr lang="en-US" sz="3600" dirty="0">
                <a:latin typeface="SassoonPrimary" panose="020B0500000000000000" pitchFamily="34" charset="0"/>
              </a:rPr>
              <a:t> Badham</a:t>
            </a:r>
            <a:r>
              <a:rPr lang="en-GB" sz="3600" dirty="0">
                <a:latin typeface="SassoonPrimary" panose="020B0500000000000000" pitchFamily="34" charset="0"/>
              </a:rPr>
              <a:t> (Monday – Wednesday)</a:t>
            </a:r>
          </a:p>
          <a:p>
            <a:r>
              <a:rPr lang="en-US" sz="3600" dirty="0">
                <a:latin typeface="SassoonPrimary" panose="020B0500000000000000" pitchFamily="34" charset="0"/>
              </a:rPr>
              <a:t>				M</a:t>
            </a:r>
            <a:r>
              <a:rPr lang="en-GB" sz="3600" dirty="0" err="1">
                <a:latin typeface="SassoonPrimary" panose="020B0500000000000000" pitchFamily="34" charset="0"/>
              </a:rPr>
              <a:t>rs</a:t>
            </a:r>
            <a:r>
              <a:rPr lang="en-GB" sz="3600" dirty="0">
                <a:latin typeface="SassoonPrimary" panose="020B0500000000000000" pitchFamily="34" charset="0"/>
              </a:rPr>
              <a:t> Black (Thursday – Friday)</a:t>
            </a:r>
          </a:p>
          <a:p>
            <a:endParaRPr lang="en-US" sz="3600" dirty="0">
              <a:latin typeface="SassoonPrimary" panose="020B0500000000000000" pitchFamily="34" charset="0"/>
            </a:endParaRPr>
          </a:p>
          <a:p>
            <a:r>
              <a:rPr lang="en-US" sz="3600" dirty="0">
                <a:latin typeface="SassoonPrimary" panose="020B0500000000000000" pitchFamily="34" charset="0"/>
              </a:rPr>
              <a:t>Teaching Assistant:	Miss Smith</a:t>
            </a:r>
          </a:p>
        </p:txBody>
      </p:sp>
    </p:spTree>
    <p:extLst>
      <p:ext uri="{BB962C8B-B14F-4D97-AF65-F5344CB8AC3E}">
        <p14:creationId xmlns:p14="http://schemas.microsoft.com/office/powerpoint/2010/main" val="21379674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BEEE8-0E17-4C1B-994F-D0B340C9158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E46A489-7727-4E69-B608-BC9B284FFCF4}"/>
              </a:ext>
            </a:extLst>
          </p:cNvPr>
          <p:cNvSpPr>
            <a:spLocks noGrp="1"/>
          </p:cNvSpPr>
          <p:nvPr>
            <p:ph type="subTitle" idx="1"/>
          </p:nvPr>
        </p:nvSpPr>
        <p:spPr/>
        <p:txBody>
          <a:bodyPr/>
          <a:lstStyle/>
          <a:p>
            <a:endParaRPr lang="en-GB"/>
          </a:p>
        </p:txBody>
      </p:sp>
      <p:pic>
        <p:nvPicPr>
          <p:cNvPr id="1026" name="Picture 2" descr="33,267 Crayon Border Images, Stock Photos &amp; Vectors | Shutterstock">
            <a:extLst>
              <a:ext uri="{FF2B5EF4-FFF2-40B4-BE49-F238E27FC236}">
                <a16:creationId xmlns:a16="http://schemas.microsoft.com/office/drawing/2014/main" id="{5A90FE46-FAA9-4EA8-8212-2229DAFD95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03513"/>
            <a:ext cx="13132904" cy="10760765"/>
          </a:xfrm>
          <a:prstGeom prst="rect">
            <a:avLst/>
          </a:prstGeom>
          <a:noFill/>
          <a:effectLst>
            <a:glow rad="127000">
              <a:schemeClr val="accent1">
                <a:alpha val="0"/>
              </a:schemeClr>
            </a:glow>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27A644F-FAFB-4687-ABEE-B3A618D659CE}"/>
              </a:ext>
            </a:extLst>
          </p:cNvPr>
          <p:cNvSpPr txBox="1"/>
          <p:nvPr/>
        </p:nvSpPr>
        <p:spPr>
          <a:xfrm>
            <a:off x="755375" y="1314991"/>
            <a:ext cx="9488556" cy="3416320"/>
          </a:xfrm>
          <a:prstGeom prst="rect">
            <a:avLst/>
          </a:prstGeom>
          <a:noFill/>
        </p:spPr>
        <p:txBody>
          <a:bodyPr wrap="square" rtlCol="0">
            <a:spAutoFit/>
          </a:bodyPr>
          <a:lstStyle/>
          <a:p>
            <a:r>
              <a:rPr lang="en-US" sz="3600" u="sng" dirty="0">
                <a:latin typeface="SassoonPrimary" panose="020B0500000000000000" pitchFamily="34" charset="0"/>
              </a:rPr>
              <a:t>Transition from Reception into Year 1</a:t>
            </a:r>
          </a:p>
          <a:p>
            <a:endParaRPr lang="en-US" sz="3600" dirty="0">
              <a:latin typeface="SassoonPrimary" panose="020B0500000000000000" pitchFamily="34" charset="0"/>
            </a:endParaRPr>
          </a:p>
          <a:p>
            <a:pPr marL="571500" indent="-571500">
              <a:buFont typeface="Arial" panose="020B0604020202020204" pitchFamily="34" charset="0"/>
              <a:buChar char="•"/>
            </a:pPr>
            <a:r>
              <a:rPr lang="en-US" sz="3600" dirty="0" err="1">
                <a:latin typeface="SassoonPrimary" panose="020B0500000000000000" pitchFamily="34" charset="0"/>
              </a:rPr>
              <a:t>Behaviour</a:t>
            </a:r>
            <a:endParaRPr lang="en-US" sz="3600" dirty="0">
              <a:latin typeface="SassoonPrimary" panose="020B0500000000000000" pitchFamily="34" charset="0"/>
            </a:endParaRPr>
          </a:p>
          <a:p>
            <a:pPr marL="571500" indent="-571500">
              <a:buFont typeface="Arial" panose="020B0604020202020204" pitchFamily="34" charset="0"/>
              <a:buChar char="•"/>
            </a:pPr>
            <a:r>
              <a:rPr lang="en-US" sz="3600" dirty="0">
                <a:latin typeface="SassoonPrimary" panose="020B0500000000000000" pitchFamily="34" charset="0"/>
              </a:rPr>
              <a:t>Independence</a:t>
            </a:r>
          </a:p>
          <a:p>
            <a:pPr marL="571500" indent="-571500">
              <a:buFont typeface="Arial" panose="020B0604020202020204" pitchFamily="34" charset="0"/>
              <a:buChar char="•"/>
            </a:pPr>
            <a:r>
              <a:rPr lang="en-US" sz="3600" dirty="0">
                <a:latin typeface="SassoonPrimary" panose="020B0500000000000000" pitchFamily="34" charset="0"/>
              </a:rPr>
              <a:t>National Curriculum subjects</a:t>
            </a:r>
          </a:p>
          <a:p>
            <a:endParaRPr lang="en-US" sz="3600" dirty="0">
              <a:latin typeface="SassoonPrimary" panose="020B0500000000000000" pitchFamily="34" charset="0"/>
            </a:endParaRPr>
          </a:p>
        </p:txBody>
      </p:sp>
    </p:spTree>
    <p:extLst>
      <p:ext uri="{BB962C8B-B14F-4D97-AF65-F5344CB8AC3E}">
        <p14:creationId xmlns:p14="http://schemas.microsoft.com/office/powerpoint/2010/main" val="3974348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www.leftwichhigh.com/content/uploads/2022/09/Attendance_Graph.jpg">
            <a:extLst>
              <a:ext uri="{FF2B5EF4-FFF2-40B4-BE49-F238E27FC236}">
                <a16:creationId xmlns:a16="http://schemas.microsoft.com/office/drawing/2014/main" id="{EA4F02CE-426B-4238-80E5-A2214DBC88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0125" y="0"/>
            <a:ext cx="691905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641D67D-75D5-49D5-B952-1B731F59811A}"/>
              </a:ext>
            </a:extLst>
          </p:cNvPr>
          <p:cNvSpPr txBox="1"/>
          <p:nvPr/>
        </p:nvSpPr>
        <p:spPr>
          <a:xfrm>
            <a:off x="405847" y="374086"/>
            <a:ext cx="4537214" cy="4985980"/>
          </a:xfrm>
          <a:prstGeom prst="rect">
            <a:avLst/>
          </a:prstGeom>
          <a:noFill/>
        </p:spPr>
        <p:txBody>
          <a:bodyPr wrap="square" rtlCol="0">
            <a:spAutoFit/>
          </a:bodyPr>
          <a:lstStyle/>
          <a:p>
            <a:r>
              <a:rPr lang="en-US" sz="3600" u="sng" dirty="0">
                <a:latin typeface="SassoonPrimary" panose="020B0500000000000000" pitchFamily="34" charset="0"/>
              </a:rPr>
              <a:t>Absence</a:t>
            </a:r>
          </a:p>
          <a:p>
            <a:endParaRPr lang="en-US" sz="3600" dirty="0">
              <a:latin typeface="SassoonPrimary" panose="020B0500000000000000" pitchFamily="34" charset="0"/>
            </a:endParaRPr>
          </a:p>
          <a:p>
            <a:r>
              <a:rPr lang="en-US" dirty="0">
                <a:latin typeface="SassoonPrimary" panose="020B0500000000000000" pitchFamily="34" charset="0"/>
                <a:hlinkClick r:id="rId3"/>
              </a:rPr>
              <a:t>admin@st-francisxaviers.hereford.sch.uk</a:t>
            </a:r>
            <a:endParaRPr lang="en-US" dirty="0">
              <a:latin typeface="SassoonPrimary" panose="020B0500000000000000" pitchFamily="34" charset="0"/>
            </a:endParaRPr>
          </a:p>
          <a:p>
            <a:endParaRPr lang="en-US" dirty="0">
              <a:latin typeface="SassoonPrimary" panose="020B0500000000000000" pitchFamily="34" charset="0"/>
            </a:endParaRPr>
          </a:p>
          <a:p>
            <a:endParaRPr lang="en-US" dirty="0">
              <a:latin typeface="SassoonPrimary" panose="020B0500000000000000" pitchFamily="34" charset="0"/>
            </a:endParaRPr>
          </a:p>
          <a:p>
            <a:r>
              <a:rPr lang="en-US" sz="3200" dirty="0">
                <a:latin typeface="SassoonPrimary" panose="020B0500000000000000" pitchFamily="34" charset="0"/>
              </a:rPr>
              <a:t>In year 1 the children are taught in small steps, missing one or more of these can hugely affect their understanding.</a:t>
            </a:r>
          </a:p>
        </p:txBody>
      </p:sp>
    </p:spTree>
    <p:extLst>
      <p:ext uri="{BB962C8B-B14F-4D97-AF65-F5344CB8AC3E}">
        <p14:creationId xmlns:p14="http://schemas.microsoft.com/office/powerpoint/2010/main" val="15677588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BEEE8-0E17-4C1B-994F-D0B340C9158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E46A489-7727-4E69-B608-BC9B284FFCF4}"/>
              </a:ext>
            </a:extLst>
          </p:cNvPr>
          <p:cNvSpPr>
            <a:spLocks noGrp="1"/>
          </p:cNvSpPr>
          <p:nvPr>
            <p:ph type="subTitle" idx="1"/>
          </p:nvPr>
        </p:nvSpPr>
        <p:spPr/>
        <p:txBody>
          <a:bodyPr/>
          <a:lstStyle/>
          <a:p>
            <a:endParaRPr lang="en-GB"/>
          </a:p>
        </p:txBody>
      </p:sp>
      <p:pic>
        <p:nvPicPr>
          <p:cNvPr id="1026" name="Picture 2" descr="33,267 Crayon Border Images, Stock Photos &amp; Vectors | Shutterstock">
            <a:extLst>
              <a:ext uri="{FF2B5EF4-FFF2-40B4-BE49-F238E27FC236}">
                <a16:creationId xmlns:a16="http://schemas.microsoft.com/office/drawing/2014/main" id="{5A90FE46-FAA9-4EA8-8212-2229DAFD95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13"/>
            <a:ext cx="12192000" cy="9170504"/>
          </a:xfrm>
          <a:prstGeom prst="rect">
            <a:avLst/>
          </a:prstGeom>
          <a:noFill/>
          <a:effectLst>
            <a:glow rad="127000">
              <a:schemeClr val="accent1">
                <a:alpha val="0"/>
              </a:schemeClr>
            </a:glow>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F84C396-5646-4CAB-98F9-3F3128B2E20E}"/>
              </a:ext>
            </a:extLst>
          </p:cNvPr>
          <p:cNvSpPr txBox="1"/>
          <p:nvPr/>
        </p:nvSpPr>
        <p:spPr>
          <a:xfrm>
            <a:off x="954158" y="1335088"/>
            <a:ext cx="8971722" cy="2862322"/>
          </a:xfrm>
          <a:prstGeom prst="rect">
            <a:avLst/>
          </a:prstGeom>
          <a:noFill/>
        </p:spPr>
        <p:txBody>
          <a:bodyPr wrap="square" rtlCol="0">
            <a:spAutoFit/>
          </a:bodyPr>
          <a:lstStyle/>
          <a:p>
            <a:r>
              <a:rPr lang="en-US" sz="3600" u="sng" dirty="0">
                <a:latin typeface="SassoonPrimary" panose="020B0500000000000000" pitchFamily="34" charset="0"/>
              </a:rPr>
              <a:t>Contacting us</a:t>
            </a:r>
          </a:p>
          <a:p>
            <a:endParaRPr lang="en-US" sz="3600" dirty="0">
              <a:latin typeface="SassoonPrimary" panose="020B0500000000000000" pitchFamily="34" charset="0"/>
            </a:endParaRPr>
          </a:p>
          <a:p>
            <a:r>
              <a:rPr lang="en-US" sz="3600" dirty="0">
                <a:latin typeface="SassoonPrimary" panose="020B0500000000000000" pitchFamily="34" charset="0"/>
                <a:hlinkClick r:id="rId3"/>
              </a:rPr>
              <a:t>admin@st-francisxaviers.hereford.sch.uk</a:t>
            </a:r>
            <a:endParaRPr lang="en-US" sz="3600" dirty="0">
              <a:latin typeface="SassoonPrimary" panose="020B0500000000000000" pitchFamily="34" charset="0"/>
            </a:endParaRPr>
          </a:p>
          <a:p>
            <a:endParaRPr lang="en-US" sz="3600" dirty="0">
              <a:latin typeface="SassoonPrimary" panose="020B0500000000000000" pitchFamily="34" charset="0"/>
            </a:endParaRPr>
          </a:p>
          <a:p>
            <a:r>
              <a:rPr lang="en-US" sz="3600" dirty="0">
                <a:latin typeface="SassoonPrimary" panose="020B0500000000000000" pitchFamily="34" charset="0"/>
              </a:rPr>
              <a:t>Seesaw</a:t>
            </a:r>
          </a:p>
        </p:txBody>
      </p:sp>
    </p:spTree>
    <p:extLst>
      <p:ext uri="{BB962C8B-B14F-4D97-AF65-F5344CB8AC3E}">
        <p14:creationId xmlns:p14="http://schemas.microsoft.com/office/powerpoint/2010/main" val="19120837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BEEE8-0E17-4C1B-994F-D0B340C9158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E46A489-7727-4E69-B608-BC9B284FFCF4}"/>
              </a:ext>
            </a:extLst>
          </p:cNvPr>
          <p:cNvSpPr>
            <a:spLocks noGrp="1"/>
          </p:cNvSpPr>
          <p:nvPr>
            <p:ph type="subTitle" idx="1"/>
          </p:nvPr>
        </p:nvSpPr>
        <p:spPr/>
        <p:txBody>
          <a:bodyPr/>
          <a:lstStyle/>
          <a:p>
            <a:endParaRPr lang="en-GB"/>
          </a:p>
        </p:txBody>
      </p:sp>
      <p:pic>
        <p:nvPicPr>
          <p:cNvPr id="1026" name="Picture 2" descr="33,267 Crayon Border Images, Stock Photos &amp; Vectors | Shutterstock">
            <a:extLst>
              <a:ext uri="{FF2B5EF4-FFF2-40B4-BE49-F238E27FC236}">
                <a16:creationId xmlns:a16="http://schemas.microsoft.com/office/drawing/2014/main" id="{5A90FE46-FAA9-4EA8-8212-2229DAFD95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34715"/>
            <a:ext cx="12192000" cy="9625262"/>
          </a:xfrm>
          <a:prstGeom prst="rect">
            <a:avLst/>
          </a:prstGeom>
          <a:noFill/>
          <a:effectLst>
            <a:glow rad="127000">
              <a:schemeClr val="accent1">
                <a:alpha val="0"/>
              </a:schemeClr>
            </a:glow>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6B6D5EA-2648-4FD0-9DE0-5B2D9310F4CD}"/>
              </a:ext>
            </a:extLst>
          </p:cNvPr>
          <p:cNvSpPr txBox="1"/>
          <p:nvPr/>
        </p:nvSpPr>
        <p:spPr>
          <a:xfrm>
            <a:off x="556591" y="1122363"/>
            <a:ext cx="10913514" cy="3416320"/>
          </a:xfrm>
          <a:prstGeom prst="rect">
            <a:avLst/>
          </a:prstGeom>
          <a:noFill/>
        </p:spPr>
        <p:txBody>
          <a:bodyPr wrap="square" rtlCol="0">
            <a:spAutoFit/>
          </a:bodyPr>
          <a:lstStyle/>
          <a:p>
            <a:r>
              <a:rPr lang="en-US" sz="3600" u="sng" dirty="0">
                <a:latin typeface="SassoonPrimary" panose="020B0500000000000000" pitchFamily="34" charset="0"/>
              </a:rPr>
              <a:t>The importance of reading:</a:t>
            </a:r>
          </a:p>
          <a:p>
            <a:endParaRPr lang="en-US" sz="3600" dirty="0">
              <a:latin typeface="SassoonPrimary" panose="020B0500000000000000" pitchFamily="34" charset="0"/>
            </a:endParaRPr>
          </a:p>
          <a:p>
            <a:r>
              <a:rPr lang="en-US" sz="3600" dirty="0">
                <a:latin typeface="SassoonPrimary" panose="020B0500000000000000" pitchFamily="34" charset="0"/>
              </a:rPr>
              <a:t>The biggest impact on the children’s learning is reading. Please aim to read every evening for about 10 minutes. If your child is tired then read to them – it </a:t>
            </a:r>
            <a:r>
              <a:rPr lang="en-US" sz="3600">
                <a:latin typeface="SassoonPrimary" panose="020B0500000000000000" pitchFamily="34" charset="0"/>
              </a:rPr>
              <a:t>all helps.</a:t>
            </a:r>
            <a:endParaRPr lang="en-GB" sz="3600" dirty="0">
              <a:latin typeface="SassoonPrimary" panose="020B0500000000000000" pitchFamily="34" charset="0"/>
            </a:endParaRPr>
          </a:p>
        </p:txBody>
      </p:sp>
    </p:spTree>
    <p:extLst>
      <p:ext uri="{BB962C8B-B14F-4D97-AF65-F5344CB8AC3E}">
        <p14:creationId xmlns:p14="http://schemas.microsoft.com/office/powerpoint/2010/main" val="17848846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BEEE8-0E17-4C1B-994F-D0B340C9158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E46A489-7727-4E69-B608-BC9B284FFCF4}"/>
              </a:ext>
            </a:extLst>
          </p:cNvPr>
          <p:cNvSpPr>
            <a:spLocks noGrp="1"/>
          </p:cNvSpPr>
          <p:nvPr>
            <p:ph type="subTitle" idx="1"/>
          </p:nvPr>
        </p:nvSpPr>
        <p:spPr/>
        <p:txBody>
          <a:bodyPr/>
          <a:lstStyle/>
          <a:p>
            <a:endParaRPr lang="en-GB"/>
          </a:p>
        </p:txBody>
      </p:sp>
      <p:pic>
        <p:nvPicPr>
          <p:cNvPr id="1026" name="Picture 2" descr="33,267 Crayon Border Images, Stock Photos &amp; Vectors | Shutterstock">
            <a:extLst>
              <a:ext uri="{FF2B5EF4-FFF2-40B4-BE49-F238E27FC236}">
                <a16:creationId xmlns:a16="http://schemas.microsoft.com/office/drawing/2014/main" id="{5A90FE46-FAA9-4EA8-8212-2229DAFD95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13"/>
            <a:ext cx="12192000" cy="9170504"/>
          </a:xfrm>
          <a:prstGeom prst="rect">
            <a:avLst/>
          </a:prstGeom>
          <a:noFill/>
          <a:effectLst>
            <a:glow rad="127000">
              <a:schemeClr val="accent1">
                <a:alpha val="0"/>
              </a:schemeClr>
            </a:glow>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A035A2E-D768-4F24-871E-F8BACA2E2384}"/>
              </a:ext>
            </a:extLst>
          </p:cNvPr>
          <p:cNvSpPr txBox="1"/>
          <p:nvPr/>
        </p:nvSpPr>
        <p:spPr>
          <a:xfrm>
            <a:off x="821635" y="446502"/>
            <a:ext cx="10913514" cy="4524315"/>
          </a:xfrm>
          <a:prstGeom prst="rect">
            <a:avLst/>
          </a:prstGeom>
          <a:noFill/>
        </p:spPr>
        <p:txBody>
          <a:bodyPr wrap="square" rtlCol="0">
            <a:spAutoFit/>
          </a:bodyPr>
          <a:lstStyle/>
          <a:p>
            <a:r>
              <a:rPr lang="en-US" sz="3600" u="sng" dirty="0">
                <a:latin typeface="SassoonPrimary" panose="020B0500000000000000" pitchFamily="34" charset="0"/>
              </a:rPr>
              <a:t>Phonics:</a:t>
            </a:r>
          </a:p>
          <a:p>
            <a:endParaRPr lang="en-US" sz="3600" dirty="0">
              <a:latin typeface="SassoonPrimary" panose="020B0500000000000000" pitchFamily="34" charset="0"/>
            </a:endParaRPr>
          </a:p>
          <a:p>
            <a:r>
              <a:rPr lang="en-US" sz="3600" dirty="0">
                <a:latin typeface="SassoonPrimary" panose="020B0500000000000000" pitchFamily="34" charset="0"/>
              </a:rPr>
              <a:t>We follow RWI phonics to help teach the children to read and write. Please </a:t>
            </a:r>
            <a:r>
              <a:rPr lang="en-US" sz="3600" dirty="0" err="1">
                <a:latin typeface="SassoonPrimary" panose="020B0500000000000000" pitchFamily="34" charset="0"/>
              </a:rPr>
              <a:t>prioritise</a:t>
            </a:r>
            <a:r>
              <a:rPr lang="en-US" sz="3600" dirty="0">
                <a:latin typeface="SassoonPrimary" panose="020B0500000000000000" pitchFamily="34" charset="0"/>
              </a:rPr>
              <a:t> reading these books as they will have the biggest impact.</a:t>
            </a:r>
          </a:p>
          <a:p>
            <a:r>
              <a:rPr lang="en-US" sz="3600" dirty="0">
                <a:solidFill>
                  <a:srgbClr val="FF0000"/>
                </a:solidFill>
                <a:latin typeface="SassoonPrimary" panose="020B0500000000000000" pitchFamily="34" charset="0"/>
              </a:rPr>
              <a:t>Red words </a:t>
            </a:r>
            <a:r>
              <a:rPr lang="en-US" sz="3600" dirty="0">
                <a:latin typeface="SassoonPrimary" panose="020B0500000000000000" pitchFamily="34" charset="0"/>
              </a:rPr>
              <a:t>– cannot be sounded out</a:t>
            </a:r>
          </a:p>
          <a:p>
            <a:r>
              <a:rPr lang="en-US" sz="3600" dirty="0">
                <a:latin typeface="SassoonPrimary" panose="020B0500000000000000" pitchFamily="34" charset="0"/>
              </a:rPr>
              <a:t>Any words in black can be sounded out </a:t>
            </a:r>
          </a:p>
          <a:p>
            <a:r>
              <a:rPr lang="en-US" sz="3600" dirty="0" err="1">
                <a:latin typeface="SassoonPrimary" panose="020B0500000000000000" pitchFamily="34" charset="0"/>
              </a:rPr>
              <a:t>eg</a:t>
            </a:r>
            <a:r>
              <a:rPr lang="en-US" sz="3600" dirty="0">
                <a:latin typeface="SassoonPrimary" panose="020B0500000000000000" pitchFamily="34" charset="0"/>
              </a:rPr>
              <a:t>: </a:t>
            </a:r>
            <a:r>
              <a:rPr lang="en-US" sz="3600" dirty="0" err="1">
                <a:latin typeface="SassoonPrimary" panose="020B0500000000000000" pitchFamily="34" charset="0"/>
              </a:rPr>
              <a:t>sh</a:t>
            </a:r>
            <a:r>
              <a:rPr lang="en-US" sz="3600" dirty="0">
                <a:latin typeface="SassoonPrimary" panose="020B0500000000000000" pitchFamily="34" charset="0"/>
              </a:rPr>
              <a:t>-e-d, b-e-n-</a:t>
            </a:r>
            <a:r>
              <a:rPr lang="en-US" sz="3600" dirty="0" err="1">
                <a:latin typeface="SassoonPrimary" panose="020B0500000000000000" pitchFamily="34" charset="0"/>
              </a:rPr>
              <a:t>ch</a:t>
            </a:r>
            <a:r>
              <a:rPr lang="en-US" sz="3600" dirty="0">
                <a:latin typeface="SassoonPrimary" panose="020B0500000000000000" pitchFamily="34" charset="0"/>
              </a:rPr>
              <a:t>, c-l-ay, </a:t>
            </a:r>
            <a:r>
              <a:rPr lang="en-US" sz="3600" dirty="0" err="1">
                <a:latin typeface="SassoonPrimary" panose="020B0500000000000000" pitchFamily="34" charset="0"/>
              </a:rPr>
              <a:t>th</a:t>
            </a:r>
            <a:r>
              <a:rPr lang="en-US" sz="3600" dirty="0">
                <a:latin typeface="SassoonPrimary" panose="020B0500000000000000" pitchFamily="34" charset="0"/>
              </a:rPr>
              <a:t>-u-n-d-</a:t>
            </a:r>
            <a:r>
              <a:rPr lang="en-US" sz="3600" dirty="0" err="1">
                <a:latin typeface="SassoonPrimary" panose="020B0500000000000000" pitchFamily="34" charset="0"/>
              </a:rPr>
              <a:t>er</a:t>
            </a:r>
            <a:endParaRPr lang="en-GB" sz="3600" dirty="0">
              <a:latin typeface="SassoonPrimary" panose="020B0500000000000000" pitchFamily="34" charset="0"/>
            </a:endParaRPr>
          </a:p>
        </p:txBody>
      </p:sp>
    </p:spTree>
    <p:extLst>
      <p:ext uri="{BB962C8B-B14F-4D97-AF65-F5344CB8AC3E}">
        <p14:creationId xmlns:p14="http://schemas.microsoft.com/office/powerpoint/2010/main" val="991394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BEEE8-0E17-4C1B-994F-D0B340C9158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E46A489-7727-4E69-B608-BC9B284FFCF4}"/>
              </a:ext>
            </a:extLst>
          </p:cNvPr>
          <p:cNvSpPr>
            <a:spLocks noGrp="1"/>
          </p:cNvSpPr>
          <p:nvPr>
            <p:ph type="subTitle" idx="1"/>
          </p:nvPr>
        </p:nvSpPr>
        <p:spPr/>
        <p:txBody>
          <a:bodyPr/>
          <a:lstStyle/>
          <a:p>
            <a:endParaRPr lang="en-GB"/>
          </a:p>
        </p:txBody>
      </p:sp>
      <p:pic>
        <p:nvPicPr>
          <p:cNvPr id="1026" name="Picture 2" descr="33,267 Crayon Border Images, Stock Photos &amp; Vectors | Shutterstock">
            <a:extLst>
              <a:ext uri="{FF2B5EF4-FFF2-40B4-BE49-F238E27FC236}">
                <a16:creationId xmlns:a16="http://schemas.microsoft.com/office/drawing/2014/main" id="{5A90FE46-FAA9-4EA8-8212-2229DAFD95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14"/>
            <a:ext cx="12192000" cy="9615399"/>
          </a:xfrm>
          <a:prstGeom prst="rect">
            <a:avLst/>
          </a:prstGeom>
          <a:noFill/>
          <a:effectLst>
            <a:glow rad="127000">
              <a:schemeClr val="accent1">
                <a:alpha val="0"/>
              </a:schemeClr>
            </a:glow>
          </a:effectLst>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655AA382-F5A4-457D-B222-22DC31262E46}"/>
              </a:ext>
            </a:extLst>
          </p:cNvPr>
          <p:cNvSpPr/>
          <p:nvPr/>
        </p:nvSpPr>
        <p:spPr>
          <a:xfrm>
            <a:off x="657726" y="1030288"/>
            <a:ext cx="10940716" cy="3970318"/>
          </a:xfrm>
          <a:prstGeom prst="rect">
            <a:avLst/>
          </a:prstGeom>
        </p:spPr>
        <p:txBody>
          <a:bodyPr wrap="square">
            <a:spAutoFit/>
          </a:bodyPr>
          <a:lstStyle/>
          <a:p>
            <a:r>
              <a:rPr lang="en-US" sz="3600" u="sng" dirty="0">
                <a:latin typeface="SassoonPrimary" panose="020B0500000000000000" pitchFamily="34" charset="0"/>
              </a:rPr>
              <a:t>Froggy </a:t>
            </a:r>
            <a:r>
              <a:rPr lang="en-US" sz="3600" u="sng" dirty="0" err="1">
                <a:latin typeface="SassoonPrimary" panose="020B0500000000000000" pitchFamily="34" charset="0"/>
              </a:rPr>
              <a:t>Maths</a:t>
            </a:r>
            <a:endParaRPr lang="en-US" sz="3600" u="sng" dirty="0">
              <a:latin typeface="SassoonPrimary" panose="020B0500000000000000" pitchFamily="34" charset="0"/>
            </a:endParaRPr>
          </a:p>
          <a:p>
            <a:endParaRPr lang="en-US" sz="3600" u="sng" dirty="0">
              <a:latin typeface="SassoonPrimary" panose="020B0500000000000000" pitchFamily="34" charset="0"/>
            </a:endParaRPr>
          </a:p>
          <a:p>
            <a:r>
              <a:rPr lang="en-US" sz="3600" dirty="0">
                <a:latin typeface="SassoonPrimary" panose="020B0500000000000000" pitchFamily="34" charset="0"/>
              </a:rPr>
              <a:t>Helps the children’s mental </a:t>
            </a:r>
            <a:r>
              <a:rPr lang="en-US" sz="3600" dirty="0" err="1">
                <a:latin typeface="SassoonPrimary" panose="020B0500000000000000" pitchFamily="34" charset="0"/>
              </a:rPr>
              <a:t>maths</a:t>
            </a:r>
            <a:r>
              <a:rPr lang="en-US" sz="3600" dirty="0">
                <a:latin typeface="SassoonPrimary" panose="020B0500000000000000" pitchFamily="34" charset="0"/>
              </a:rPr>
              <a:t> skills and quick recall of key number facts. If you are </a:t>
            </a:r>
            <a:r>
              <a:rPr lang="en-US" sz="3600" dirty="0" err="1">
                <a:latin typeface="SassoonPrimary" panose="020B0500000000000000" pitchFamily="34" charset="0"/>
              </a:rPr>
              <a:t>practising</a:t>
            </a:r>
            <a:r>
              <a:rPr lang="en-US" sz="3600" dirty="0">
                <a:latin typeface="SassoonPrimary" panose="020B0500000000000000" pitchFamily="34" charset="0"/>
              </a:rPr>
              <a:t> at home please </a:t>
            </a:r>
            <a:r>
              <a:rPr lang="en-US" sz="3600" dirty="0" err="1">
                <a:latin typeface="SassoonPrimary" panose="020B0500000000000000" pitchFamily="34" charset="0"/>
              </a:rPr>
              <a:t>practise</a:t>
            </a:r>
            <a:r>
              <a:rPr lang="en-US" sz="3600" dirty="0">
                <a:latin typeface="SassoonPrimary" panose="020B0500000000000000" pitchFamily="34" charset="0"/>
              </a:rPr>
              <a:t> the skills and try not to help the children simply learn the order of the answers – it doesn’t help their math skills.</a:t>
            </a:r>
            <a:endParaRPr lang="en-GB" sz="3600" dirty="0">
              <a:latin typeface="SassoonPrimary" panose="020B0500000000000000" pitchFamily="34" charset="0"/>
            </a:endParaRPr>
          </a:p>
        </p:txBody>
      </p:sp>
    </p:spTree>
    <p:extLst>
      <p:ext uri="{BB962C8B-B14F-4D97-AF65-F5344CB8AC3E}">
        <p14:creationId xmlns:p14="http://schemas.microsoft.com/office/powerpoint/2010/main" val="4116350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BEEE8-0E17-4C1B-994F-D0B340C9158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E46A489-7727-4E69-B608-BC9B284FFCF4}"/>
              </a:ext>
            </a:extLst>
          </p:cNvPr>
          <p:cNvSpPr>
            <a:spLocks noGrp="1"/>
          </p:cNvSpPr>
          <p:nvPr>
            <p:ph type="subTitle" idx="1"/>
          </p:nvPr>
        </p:nvSpPr>
        <p:spPr/>
        <p:txBody>
          <a:bodyPr/>
          <a:lstStyle/>
          <a:p>
            <a:endParaRPr lang="en-GB"/>
          </a:p>
        </p:txBody>
      </p:sp>
      <p:pic>
        <p:nvPicPr>
          <p:cNvPr id="1026" name="Picture 2" descr="33,267 Crayon Border Images, Stock Photos &amp; Vectors | Shutterstock">
            <a:extLst>
              <a:ext uri="{FF2B5EF4-FFF2-40B4-BE49-F238E27FC236}">
                <a16:creationId xmlns:a16="http://schemas.microsoft.com/office/drawing/2014/main" id="{5A90FE46-FAA9-4EA8-8212-2229DAFD95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13"/>
            <a:ext cx="12192000" cy="9170504"/>
          </a:xfrm>
          <a:prstGeom prst="rect">
            <a:avLst/>
          </a:prstGeom>
          <a:noFill/>
          <a:effectLst>
            <a:glow rad="127000">
              <a:schemeClr val="accent1">
                <a:alpha val="0"/>
              </a:schemeClr>
            </a:glow>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CEA4EA4-6A30-4C60-90D1-F62564E89555}"/>
              </a:ext>
            </a:extLst>
          </p:cNvPr>
          <p:cNvSpPr txBox="1"/>
          <p:nvPr/>
        </p:nvSpPr>
        <p:spPr>
          <a:xfrm>
            <a:off x="530087" y="883823"/>
            <a:ext cx="10913514" cy="3970318"/>
          </a:xfrm>
          <a:prstGeom prst="rect">
            <a:avLst/>
          </a:prstGeom>
          <a:noFill/>
        </p:spPr>
        <p:txBody>
          <a:bodyPr wrap="square" rtlCol="0">
            <a:spAutoFit/>
          </a:bodyPr>
          <a:lstStyle/>
          <a:p>
            <a:r>
              <a:rPr lang="en-US" sz="3600" u="sng" dirty="0">
                <a:latin typeface="SassoonPrimary" panose="020B0500000000000000" pitchFamily="34" charset="0"/>
              </a:rPr>
              <a:t>Learning logs:</a:t>
            </a:r>
          </a:p>
          <a:p>
            <a:endParaRPr lang="en-US" sz="3600" dirty="0">
              <a:latin typeface="SassoonPrimary" panose="020B0500000000000000" pitchFamily="34" charset="0"/>
            </a:endParaRPr>
          </a:p>
          <a:p>
            <a:r>
              <a:rPr lang="en-US" sz="3600" dirty="0">
                <a:latin typeface="SassoonPrimary" panose="020B0500000000000000" pitchFamily="34" charset="0"/>
              </a:rPr>
              <a:t>We will send the learning logs home at least once a half term with an activity for you to help your child with. Please do support your child with these tasks and send them back in time so we can share them as a class.</a:t>
            </a:r>
            <a:endParaRPr lang="en-GB" sz="3600" dirty="0">
              <a:latin typeface="SassoonPrimary" panose="020B0500000000000000" pitchFamily="34" charset="0"/>
            </a:endParaRPr>
          </a:p>
        </p:txBody>
      </p:sp>
    </p:spTree>
    <p:extLst>
      <p:ext uri="{BB962C8B-B14F-4D97-AF65-F5344CB8AC3E}">
        <p14:creationId xmlns:p14="http://schemas.microsoft.com/office/powerpoint/2010/main" val="3218582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BEEE8-0E17-4C1B-994F-D0B340C9158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E46A489-7727-4E69-B608-BC9B284FFCF4}"/>
              </a:ext>
            </a:extLst>
          </p:cNvPr>
          <p:cNvSpPr>
            <a:spLocks noGrp="1"/>
          </p:cNvSpPr>
          <p:nvPr>
            <p:ph type="subTitle" idx="1"/>
          </p:nvPr>
        </p:nvSpPr>
        <p:spPr/>
        <p:txBody>
          <a:bodyPr/>
          <a:lstStyle/>
          <a:p>
            <a:endParaRPr lang="en-GB"/>
          </a:p>
        </p:txBody>
      </p:sp>
      <p:pic>
        <p:nvPicPr>
          <p:cNvPr id="1026" name="Picture 2" descr="33,267 Crayon Border Images, Stock Photos &amp; Vectors | Shutterstock">
            <a:extLst>
              <a:ext uri="{FF2B5EF4-FFF2-40B4-BE49-F238E27FC236}">
                <a16:creationId xmlns:a16="http://schemas.microsoft.com/office/drawing/2014/main" id="{5A90FE46-FAA9-4EA8-8212-2229DAFD95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13"/>
            <a:ext cx="12192000" cy="9170504"/>
          </a:xfrm>
          <a:prstGeom prst="rect">
            <a:avLst/>
          </a:prstGeom>
          <a:noFill/>
          <a:effectLst>
            <a:glow rad="127000">
              <a:schemeClr val="accent1">
                <a:alpha val="0"/>
              </a:schemeClr>
            </a:glow>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6AB5D2F-D87C-4E92-8032-CC85B06E9C1D}"/>
              </a:ext>
            </a:extLst>
          </p:cNvPr>
          <p:cNvSpPr txBox="1"/>
          <p:nvPr/>
        </p:nvSpPr>
        <p:spPr>
          <a:xfrm>
            <a:off x="3048000" y="2076519"/>
            <a:ext cx="6096000" cy="1754326"/>
          </a:xfrm>
          <a:prstGeom prst="rect">
            <a:avLst/>
          </a:prstGeom>
          <a:noFill/>
        </p:spPr>
        <p:txBody>
          <a:bodyPr wrap="square" rtlCol="0">
            <a:spAutoFit/>
          </a:bodyPr>
          <a:lstStyle/>
          <a:p>
            <a:r>
              <a:rPr lang="en-US" sz="3600" dirty="0">
                <a:latin typeface="SassoonPrimary" panose="020B0500000000000000" pitchFamily="34" charset="0"/>
              </a:rPr>
              <a:t>Thank you for coming!</a:t>
            </a:r>
          </a:p>
          <a:p>
            <a:endParaRPr lang="en-US" sz="3600" dirty="0">
              <a:latin typeface="SassoonPrimary" panose="020B0500000000000000" pitchFamily="34" charset="0"/>
            </a:endParaRPr>
          </a:p>
          <a:p>
            <a:r>
              <a:rPr lang="en-US" sz="3600" dirty="0">
                <a:latin typeface="SassoonPrimary" panose="020B0500000000000000" pitchFamily="34" charset="0"/>
              </a:rPr>
              <a:t>Any questions?</a:t>
            </a:r>
            <a:endParaRPr lang="en-GB" sz="3600" dirty="0">
              <a:latin typeface="SassoonPrimary" panose="020B0500000000000000" pitchFamily="34" charset="0"/>
            </a:endParaRPr>
          </a:p>
        </p:txBody>
      </p:sp>
    </p:spTree>
    <p:extLst>
      <p:ext uri="{BB962C8B-B14F-4D97-AF65-F5344CB8AC3E}">
        <p14:creationId xmlns:p14="http://schemas.microsoft.com/office/powerpoint/2010/main" val="39289370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a666ebc-6168-4c93-85b5-ef929b5cb784" xsi:nil="true"/>
    <lcf76f155ced4ddcb4097134ff3c332f xmlns="f55c75ab-2f40-4462-aa12-82a69aee70c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8CCEE5F4EE4FA4EA118EE17E9066D7C" ma:contentTypeVersion="16" ma:contentTypeDescription="Create a new document." ma:contentTypeScope="" ma:versionID="374372c6815cbfa582319e5e3bd02006">
  <xsd:schema xmlns:xsd="http://www.w3.org/2001/XMLSchema" xmlns:xs="http://www.w3.org/2001/XMLSchema" xmlns:p="http://schemas.microsoft.com/office/2006/metadata/properties" xmlns:ns2="f55c75ab-2f40-4462-aa12-82a69aee70cf" xmlns:ns3="1a666ebc-6168-4c93-85b5-ef929b5cb784" targetNamespace="http://schemas.microsoft.com/office/2006/metadata/properties" ma:root="true" ma:fieldsID="5711ff76c5cf41d70e51965d46bd8ccd" ns2:_="" ns3:_="">
    <xsd:import namespace="f55c75ab-2f40-4462-aa12-82a69aee70cf"/>
    <xsd:import namespace="1a666ebc-6168-4c93-85b5-ef929b5cb784"/>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5c75ab-2f40-4462-aa12-82a69aee70c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7f0709db-9051-4bd5-931d-3c98061d2559"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a666ebc-6168-4c93-85b5-ef929b5cb784"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84dce578-4c77-4efc-b214-5f3a2998d160}" ma:internalName="TaxCatchAll" ma:showField="CatchAllData" ma:web="1a666ebc-6168-4c93-85b5-ef929b5cb78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CDCF5DE-3BA3-4CE7-A6CD-BCA40950B46B}">
  <ds:schemaRefs>
    <ds:schemaRef ds:uri="http://schemas.microsoft.com/office/2006/documentManagement/types"/>
    <ds:schemaRef ds:uri="http://schemas.microsoft.com/office/2006/metadata/properties"/>
    <ds:schemaRef ds:uri="http://purl.org/dc/terms/"/>
    <ds:schemaRef ds:uri="http://purl.org/dc/dcmitype/"/>
    <ds:schemaRef ds:uri="http://schemas.openxmlformats.org/package/2006/metadata/core-properties"/>
    <ds:schemaRef ds:uri="http://purl.org/dc/elements/1.1/"/>
    <ds:schemaRef ds:uri="http://schemas.microsoft.com/office/infopath/2007/PartnerControls"/>
    <ds:schemaRef ds:uri="1a666ebc-6168-4c93-85b5-ef929b5cb784"/>
    <ds:schemaRef ds:uri="f55c75ab-2f40-4462-aa12-82a69aee70cf"/>
    <ds:schemaRef ds:uri="http://www.w3.org/XML/1998/namespace"/>
  </ds:schemaRefs>
</ds:datastoreItem>
</file>

<file path=customXml/itemProps2.xml><?xml version="1.0" encoding="utf-8"?>
<ds:datastoreItem xmlns:ds="http://schemas.openxmlformats.org/officeDocument/2006/customXml" ds:itemID="{4FE112D4-8A0C-4598-B2C7-2DC372B14E11}">
  <ds:schemaRefs>
    <ds:schemaRef ds:uri="http://schemas.microsoft.com/sharepoint/v3/contenttype/forms"/>
  </ds:schemaRefs>
</ds:datastoreItem>
</file>

<file path=customXml/itemProps3.xml><?xml version="1.0" encoding="utf-8"?>
<ds:datastoreItem xmlns:ds="http://schemas.openxmlformats.org/officeDocument/2006/customXml" ds:itemID="{FC471FBD-C499-49B5-AD6A-92CF681BDAC4}"/>
</file>

<file path=docProps/app.xml><?xml version="1.0" encoding="utf-8"?>
<Properties xmlns="http://schemas.openxmlformats.org/officeDocument/2006/extended-properties" xmlns:vt="http://schemas.openxmlformats.org/officeDocument/2006/docPropsVTypes">
  <TotalTime>516</TotalTime>
  <Words>293</Words>
  <Application>Microsoft Office PowerPoint</Application>
  <PresentationFormat>Widescreen</PresentationFormat>
  <Paragraphs>41</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SassoonPrimary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Badham</dc:creator>
  <cp:lastModifiedBy>Emily Badham</cp:lastModifiedBy>
  <cp:revision>7</cp:revision>
  <dcterms:created xsi:type="dcterms:W3CDTF">2023-06-14T18:09:46Z</dcterms:created>
  <dcterms:modified xsi:type="dcterms:W3CDTF">2024-09-15T14:31:35Z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0x010100B8CCEE5F4EE4FA4EA118EE17E9066D7C</vt:lpwstr>
  </property>
  <property fmtid="{D5CDD505-2E9C-101B-9397-08002B2CF9AE}" pid="3" name="Order">
    <vt:r8>338000</vt:r8>
  </property>
  <property fmtid="{D5CDD505-2E9C-101B-9397-08002B2CF9AE}" pid="4" name="MediaServiceImageTags">
    <vt:lpwstr/>
  </property>
</Properties>
</file>